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1"/>
  </p:notesMasterIdLst>
  <p:sldIdLst>
    <p:sldId id="256" r:id="rId3"/>
    <p:sldId id="257" r:id="rId4"/>
    <p:sldId id="3778" r:id="rId5"/>
    <p:sldId id="3781" r:id="rId6"/>
    <p:sldId id="319" r:id="rId7"/>
    <p:sldId id="3770" r:id="rId8"/>
    <p:sldId id="320" r:id="rId9"/>
    <p:sldId id="3771" r:id="rId10"/>
    <p:sldId id="3772" r:id="rId11"/>
    <p:sldId id="323" r:id="rId12"/>
    <p:sldId id="325" r:id="rId13"/>
    <p:sldId id="326" r:id="rId14"/>
    <p:sldId id="3774" r:id="rId15"/>
    <p:sldId id="3773" r:id="rId16"/>
    <p:sldId id="328" r:id="rId17"/>
    <p:sldId id="3776" r:id="rId18"/>
    <p:sldId id="3777" r:id="rId19"/>
    <p:sldId id="3775" r:id="rId20"/>
    <p:sldId id="331" r:id="rId21"/>
    <p:sldId id="332" r:id="rId22"/>
    <p:sldId id="335" r:id="rId23"/>
    <p:sldId id="346" r:id="rId24"/>
    <p:sldId id="337" r:id="rId25"/>
    <p:sldId id="341" r:id="rId26"/>
    <p:sldId id="334" r:id="rId27"/>
    <p:sldId id="339" r:id="rId28"/>
    <p:sldId id="278" r:id="rId29"/>
    <p:sldId id="3765"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7"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99FF"/>
    <a:srgbClr val="CC66FF"/>
    <a:srgbClr val="9966FF"/>
    <a:srgbClr val="FFCE80"/>
    <a:srgbClr val="868D92"/>
    <a:srgbClr val="D6D7D7"/>
    <a:srgbClr val="3885DC"/>
    <a:srgbClr val="3582D9"/>
    <a:srgbClr val="4ECDC4"/>
    <a:srgbClr val="7FA6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130" d="100"/>
          <a:sy n="130" d="100"/>
        </p:scale>
        <p:origin x="162" y="8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wmf"/><Relationship Id="rId7" Type="http://schemas.openxmlformats.org/officeDocument/2006/relationships/image" Target="../media/image16.wmf"/><Relationship Id="rId12" Type="http://schemas.openxmlformats.org/officeDocument/2006/relationships/image" Target="../media/image21.wmf"/><Relationship Id="rId2" Type="http://schemas.openxmlformats.org/officeDocument/2006/relationships/image" Target="../media/image11.wmf"/><Relationship Id="rId1" Type="http://schemas.openxmlformats.org/officeDocument/2006/relationships/image" Target="../media/image10.emf"/><Relationship Id="rId6" Type="http://schemas.openxmlformats.org/officeDocument/2006/relationships/image" Target="../media/image15.wmf"/><Relationship Id="rId11" Type="http://schemas.openxmlformats.org/officeDocument/2006/relationships/image" Target="../media/image20.wmf"/><Relationship Id="rId5" Type="http://schemas.openxmlformats.org/officeDocument/2006/relationships/image" Target="../media/image14.wmf"/><Relationship Id="rId10" Type="http://schemas.openxmlformats.org/officeDocument/2006/relationships/image" Target="../media/image19.wmf"/><Relationship Id="rId4" Type="http://schemas.openxmlformats.org/officeDocument/2006/relationships/image" Target="../media/image13.wmf"/><Relationship Id="rId9"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 Id="rId5" Type="http://schemas.openxmlformats.org/officeDocument/2006/relationships/image" Target="../media/image37.emf"/><Relationship Id="rId4"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28</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jpeg"/><Relationship Id="rId4" Type="http://schemas.openxmlformats.org/officeDocument/2006/relationships/tags" Target="../tags/tag12.xml"/><Relationship Id="rId9"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9.xml"/><Relationship Id="rId7" Type="http://schemas.openxmlformats.org/officeDocument/2006/relationships/image" Target="../media/image25.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3.xml"/><Relationship Id="rId5" Type="http://schemas.openxmlformats.org/officeDocument/2006/relationships/tags" Target="../tags/tag21.xml"/><Relationship Id="rId4" Type="http://schemas.openxmlformats.org/officeDocument/2006/relationships/tags" Target="../tags/tag20.xml"/></Relationships>
</file>

<file path=ppt/slides/_rels/slide1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4.xml"/><Relationship Id="rId7" Type="http://schemas.openxmlformats.org/officeDocument/2006/relationships/image" Target="../media/image2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3.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tags" Target="../tags/tag30.xml"/><Relationship Id="rId7" Type="http://schemas.openxmlformats.org/officeDocument/2006/relationships/image" Target="../media/image3.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1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35.emf"/><Relationship Id="rId18" Type="http://schemas.openxmlformats.org/officeDocument/2006/relationships/image" Target="../media/image3.jpeg"/><Relationship Id="rId7" Type="http://schemas.openxmlformats.org/officeDocument/2006/relationships/image" Target="../media/image39.png"/><Relationship Id="rId12" Type="http://schemas.openxmlformats.org/officeDocument/2006/relationships/oleObject" Target="../embeddings/oleObject20.bin"/><Relationship Id="rId17" Type="http://schemas.openxmlformats.org/officeDocument/2006/relationships/image" Target="../media/image37.emf"/><Relationship Id="rId2" Type="http://schemas.openxmlformats.org/officeDocument/2006/relationships/slideLayout" Target="../slideLayouts/slideLayout13.xml"/><Relationship Id="rId16" Type="http://schemas.openxmlformats.org/officeDocument/2006/relationships/oleObject" Target="../embeddings/oleObject22.bin"/><Relationship Id="rId1" Type="http://schemas.openxmlformats.org/officeDocument/2006/relationships/vmlDrawing" Target="../drawings/vmlDrawing3.vml"/><Relationship Id="rId6" Type="http://schemas.openxmlformats.org/officeDocument/2006/relationships/image" Target="../media/image38.png"/><Relationship Id="rId11" Type="http://schemas.openxmlformats.org/officeDocument/2006/relationships/image" Target="../media/image34.emf"/><Relationship Id="rId5" Type="http://schemas.openxmlformats.org/officeDocument/2006/relationships/image" Target="../media/image380.png"/><Relationship Id="rId15" Type="http://schemas.openxmlformats.org/officeDocument/2006/relationships/image" Target="../media/image36.emf"/><Relationship Id="rId10" Type="http://schemas.openxmlformats.org/officeDocument/2006/relationships/oleObject" Target="../embeddings/oleObject19.bin"/><Relationship Id="rId4" Type="http://schemas.openxmlformats.org/officeDocument/2006/relationships/image" Target="../media/image370.png"/><Relationship Id="rId9" Type="http://schemas.openxmlformats.org/officeDocument/2006/relationships/image" Target="../media/image33.emf"/><Relationship Id="rId14"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46.png"/><Relationship Id="rId11" Type="http://schemas.openxmlformats.org/officeDocument/2006/relationships/image" Target="../media/image42.emf"/><Relationship Id="rId5" Type="http://schemas.openxmlformats.org/officeDocument/2006/relationships/image" Target="../media/image45.png"/><Relationship Id="rId10" Type="http://schemas.openxmlformats.org/officeDocument/2006/relationships/oleObject" Target="../embeddings/oleObject24.bin"/><Relationship Id="rId4" Type="http://schemas.openxmlformats.org/officeDocument/2006/relationships/image" Target="../media/image44.png"/><Relationship Id="rId9"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image" Target="../media/image3.jpeg"/><Relationship Id="rId5" Type="http://schemas.openxmlformats.org/officeDocument/2006/relationships/image" Target="../media/image52.pn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36.xml"/><Relationship Id="rId7"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42.xml"/><Relationship Id="rId7" Type="http://schemas.openxmlformats.org/officeDocument/2006/relationships/image" Target="../media/image5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56.png"/><Relationship Id="rId4" Type="http://schemas.openxmlformats.org/officeDocument/2006/relationships/tags" Target="../tags/tag43.xml"/><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7.png"/><Relationship Id="rId5" Type="http://schemas.openxmlformats.org/officeDocument/2006/relationships/slideLayout" Target="../slideLayouts/slideLayout13.xml"/><Relationship Id="rId4" Type="http://schemas.openxmlformats.org/officeDocument/2006/relationships/tags" Target="../tags/tag47.xml"/></Relationships>
</file>

<file path=ppt/slides/_rels/slide2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58.png"/><Relationship Id="rId5" Type="http://schemas.openxmlformats.org/officeDocument/2006/relationships/slideLayout" Target="../slideLayouts/slideLayout13.xml"/><Relationship Id="rId4" Type="http://schemas.openxmlformats.org/officeDocument/2006/relationships/tags" Target="../tags/tag51.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3.jpeg"/><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7.bin"/><Relationship Id="rId18" Type="http://schemas.openxmlformats.org/officeDocument/2006/relationships/image" Target="../media/image16.wmf"/><Relationship Id="rId26" Type="http://schemas.openxmlformats.org/officeDocument/2006/relationships/image" Target="../media/image20.wmf"/><Relationship Id="rId3" Type="http://schemas.openxmlformats.org/officeDocument/2006/relationships/oleObject" Target="../embeddings/oleObject1.bin"/><Relationship Id="rId21" Type="http://schemas.openxmlformats.org/officeDocument/2006/relationships/oleObject" Target="../embeddings/oleObject11.bin"/><Relationship Id="rId7" Type="http://schemas.openxmlformats.org/officeDocument/2006/relationships/oleObject" Target="../embeddings/oleObject3.bin"/><Relationship Id="rId12" Type="http://schemas.openxmlformats.org/officeDocument/2006/relationships/image" Target="../media/image13.wmf"/><Relationship Id="rId17" Type="http://schemas.openxmlformats.org/officeDocument/2006/relationships/oleObject" Target="../embeddings/oleObject9.bin"/><Relationship Id="rId25" Type="http://schemas.openxmlformats.org/officeDocument/2006/relationships/oleObject" Target="../embeddings/oleObject13.bin"/><Relationship Id="rId2" Type="http://schemas.openxmlformats.org/officeDocument/2006/relationships/slideLayout" Target="../slideLayouts/slideLayout13.xml"/><Relationship Id="rId16" Type="http://schemas.openxmlformats.org/officeDocument/2006/relationships/image" Target="../media/image15.wmf"/><Relationship Id="rId20" Type="http://schemas.openxmlformats.org/officeDocument/2006/relationships/image" Target="../media/image17.wmf"/><Relationship Id="rId29" Type="http://schemas.openxmlformats.org/officeDocument/2006/relationships/image" Target="../media/image3.jpeg"/><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oleObject" Target="../embeddings/oleObject6.bin"/><Relationship Id="rId24" Type="http://schemas.openxmlformats.org/officeDocument/2006/relationships/image" Target="../media/image19.wmf"/><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oleObject" Target="../embeddings/oleObject12.bin"/><Relationship Id="rId28" Type="http://schemas.openxmlformats.org/officeDocument/2006/relationships/image" Target="../media/image21.wmf"/><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10.emf"/><Relationship Id="rId9" Type="http://schemas.openxmlformats.org/officeDocument/2006/relationships/oleObject" Target="../embeddings/oleObject4.bin"/><Relationship Id="rId14" Type="http://schemas.openxmlformats.org/officeDocument/2006/relationships/image" Target="../media/image14.wmf"/><Relationship Id="rId22" Type="http://schemas.openxmlformats.org/officeDocument/2006/relationships/image" Target="../media/image18.wmf"/><Relationship Id="rId27" Type="http://schemas.openxmlformats.org/officeDocument/2006/relationships/oleObject" Target="../embeddings/oleObject14.bin"/></Relationships>
</file>

<file path=ppt/slides/_rels/slide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3.wmf"/><Relationship Id="rId11" Type="http://schemas.openxmlformats.org/officeDocument/2006/relationships/image" Target="../media/image35.png"/><Relationship Id="rId5" Type="http://schemas.openxmlformats.org/officeDocument/2006/relationships/oleObject" Target="../embeddings/oleObject16.bin"/><Relationship Id="rId10" Type="http://schemas.openxmlformats.org/officeDocument/2006/relationships/image" Target="../media/image34.png"/><Relationship Id="rId4"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VF_RF</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
        <p:nvSpPr>
          <p:cNvPr id="27" name="矩形 26">
            <a:extLst>
              <a:ext uri="{FF2B5EF4-FFF2-40B4-BE49-F238E27FC236}">
                <a16:creationId xmlns:a16="http://schemas.microsoft.com/office/drawing/2014/main" id="{D6802AC3-5B72-4F7A-BB49-283BD8ADECF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36A103F8-7193-43E4-ABD8-935FA8649DA7}"/>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2274709F-EA9A-4C6D-96AC-62C602F4FBD2}"/>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61D4BF4-2139-41D4-ABD5-1F7A61ACE4C7}"/>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CAB4557-9FBA-4850-B120-C781ADD28F5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8CA48C7-81C6-482A-9113-E4C2CE565E2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B1CFDDB-7C80-4624-9FB7-4850767848EA}"/>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7"/>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
        <p:nvSpPr>
          <p:cNvPr id="28" name="矩形 27">
            <a:extLst>
              <a:ext uri="{FF2B5EF4-FFF2-40B4-BE49-F238E27FC236}">
                <a16:creationId xmlns:a16="http://schemas.microsoft.com/office/drawing/2014/main" id="{2AE6D61F-1042-45F7-AE8F-9706C248EA0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B6B4638D-E762-465E-B7FA-10C40E8CE81C}"/>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0" name="矩形 29">
            <a:extLst>
              <a:ext uri="{FF2B5EF4-FFF2-40B4-BE49-F238E27FC236}">
                <a16:creationId xmlns:a16="http://schemas.microsoft.com/office/drawing/2014/main" id="{1E091C27-A41F-493D-B8C6-D259B17B411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302697A-7BE7-4D14-BAA9-9FB5F6F4001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9E5232A-DE6D-4C6A-A719-DD0EDE17CA8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D8329E8-BDE8-4A65-9955-14C3815176E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F35D92A-3CEC-4795-910B-1BD40988EA74}"/>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5"/>
          <a:srcRect/>
          <a:stretch/>
        </p:blipFill>
        <p:spPr>
          <a:xfrm>
            <a:off x="1714166" y="3626703"/>
            <a:ext cx="3436444" cy="2443893"/>
          </a:xfrm>
          <a:prstGeom prst="rect">
            <a:avLst/>
          </a:prstGeom>
        </p:spPr>
      </p:pic>
      <p:pic>
        <p:nvPicPr>
          <p:cNvPr id="9" name="图片 8"/>
          <p:cNvPicPr>
            <a:picLocks noChangeAspect="1"/>
          </p:cNvPicPr>
          <p:nvPr/>
        </p:nvPicPr>
        <p:blipFill>
          <a:blip r:embed="rId6"/>
          <a:srcRect/>
          <a:stretch/>
        </p:blipFill>
        <p:spPr>
          <a:xfrm>
            <a:off x="5211240" y="3663573"/>
            <a:ext cx="3340582" cy="2444400"/>
          </a:xfrm>
          <a:prstGeom prst="rect">
            <a:avLst/>
          </a:prstGeom>
        </p:spPr>
      </p:pic>
      <p:pic>
        <p:nvPicPr>
          <p:cNvPr id="10" name="图片 9"/>
          <p:cNvPicPr>
            <a:picLocks noChangeAspect="1"/>
          </p:cNvPicPr>
          <p:nvPr/>
        </p:nvPicPr>
        <p:blipFill>
          <a:blip r:embed="rId7"/>
          <a:srcRect/>
          <a:stretch/>
        </p:blipFill>
        <p:spPr>
          <a:xfrm>
            <a:off x="8612451" y="3626703"/>
            <a:ext cx="3378586" cy="2444400"/>
          </a:xfrm>
          <a:prstGeom prst="rect">
            <a:avLst/>
          </a:prstGeom>
        </p:spPr>
      </p:pic>
      <p:sp>
        <p:nvSpPr>
          <p:cNvPr id="19" name="矩形 18">
            <a:extLst>
              <a:ext uri="{FF2B5EF4-FFF2-40B4-BE49-F238E27FC236}">
                <a16:creationId xmlns:a16="http://schemas.microsoft.com/office/drawing/2014/main" id="{33D54A5E-91CD-4E06-921B-00A704077A0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9FAADF25-4F08-4EEF-BA9C-F25D0DDAADD1}"/>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82D16659-4C5E-42BC-AB48-A2C608B588F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8334A6B-3D28-40C2-8A54-0AFC6853A2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C5F1B56-1213-4B4D-8DDE-A8133D522CE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2E57532-2190-4DF9-93FA-EE4B7406C1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8FDF59C-1F9B-4DF3-8ACA-FD77FD58637C}"/>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mc:Choice xmlns:a14="http://schemas.microsoft.com/office/drawing/2010/main" Requires="a14">
          <p:sp>
            <p:nvSpPr>
              <p:cNvPr id="18" name="幻云PPT-演示军团14"/>
              <p:cNvSpPr txBox="1"/>
              <p:nvPr>
                <p:custDataLst>
                  <p:tags r:id="rId3"/>
                </p:custDataLst>
              </p:nvPr>
            </p:nvSpPr>
            <p:spPr>
              <a:xfrm>
                <a:off x="2235771" y="2380216"/>
                <a:ext cx="4237264" cy="4306334"/>
              </a:xfrm>
              <a:prstGeom prst="rect">
                <a:avLst/>
              </a:prstGeom>
              <a:noFill/>
            </p:spPr>
            <p:txBody>
              <a:bodyPr wrap="square">
                <a:noAutofit/>
              </a:bodyPr>
              <a:lstStyle/>
              <a:p>
                <a:pPr marL="285750" indent="-285750">
                  <a:lnSpc>
                    <a:spcPct val="20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Cambria Math" panose="02040503050406030204" pitchFamily="18" charset="0"/>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p:sp>
            <p:nvSpPr>
              <p:cNvPr id="18" name="幻云PPT-演示军团14"/>
              <p:cNvSpPr txBox="1">
                <a:spLocks noRot="1" noChangeAspect="1" noMove="1" noResize="1" noEditPoints="1" noAdjustHandles="1" noChangeArrowheads="1" noChangeShapeType="1" noTextEdit="1"/>
              </p:cNvSpPr>
              <p:nvPr>
                <p:custDataLst>
                  <p:tags r:id="rId3"/>
                </p:custDataLst>
              </p:nvPr>
            </p:nvSpPr>
            <p:spPr>
              <a:xfrm>
                <a:off x="2235771" y="2380216"/>
                <a:ext cx="4237264" cy="4306334"/>
              </a:xfrm>
              <a:prstGeom prst="rect">
                <a:avLst/>
              </a:prstGeom>
              <a:blipFill>
                <a:blip r:embed="rId5"/>
                <a:stretch>
                  <a:fillRect l="-100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6"/>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
        <p:nvSpPr>
          <p:cNvPr id="19" name="矩形 18">
            <a:extLst>
              <a:ext uri="{FF2B5EF4-FFF2-40B4-BE49-F238E27FC236}">
                <a16:creationId xmlns:a16="http://schemas.microsoft.com/office/drawing/2014/main" id="{F4A894C6-76F2-4169-8444-918ECD3BF48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5CB3311-574E-420F-B225-3992FF8F09C6}"/>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EFB698D7-5498-4CC4-84D5-BE10D8465FC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DD7C309E-FF21-44B5-96EE-4BDF3FB1C4D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EA9FD23-2ADA-441A-8922-2E863A207FD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D2D2077-B3A5-45D7-BD84-E8D5FEE58AB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FAD4A91-A1ED-4F2E-8898-50D5BEF2A13F}"/>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843529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5604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
        <p:nvSpPr>
          <p:cNvPr id="28" name="文本框 27">
            <a:extLst>
              <a:ext uri="{FF2B5EF4-FFF2-40B4-BE49-F238E27FC236}">
                <a16:creationId xmlns:a16="http://schemas.microsoft.com/office/drawing/2014/main" id="{94B2768A-3CE8-4A6F-B9CB-B0FC95F28ADE}"/>
              </a:ext>
            </a:extLst>
          </p:cNvPr>
          <p:cNvSpPr txBox="1"/>
          <p:nvPr/>
        </p:nvSpPr>
        <p:spPr>
          <a:xfrm>
            <a:off x="7112635" y="6063821"/>
            <a:ext cx="4006215"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3-5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不同半监督方法在纵向联邦学习（</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VFL</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）中的准确推荐百分比（</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Tree>
    <p:extLst>
      <p:ext uri="{BB962C8B-B14F-4D97-AF65-F5344CB8AC3E}">
        <p14:creationId xmlns:p14="http://schemas.microsoft.com/office/powerpoint/2010/main" val="195285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9180904"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2</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8195"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8196"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8197"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8198"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8199"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33" name="矩形 32">
            <a:extLst>
              <a:ext uri="{FF2B5EF4-FFF2-40B4-BE49-F238E27FC236}">
                <a16:creationId xmlns:a16="http://schemas.microsoft.com/office/drawing/2014/main" id="{0B83D8D4-41B1-4BC2-A021-65EAEB00BA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35C277BF-3057-4108-AA22-962A260ADACD}"/>
              </a:ext>
            </a:extLst>
          </p:cNvPr>
          <p:cNvPicPr>
            <a:picLocks noChangeAspect="1"/>
          </p:cNvPicPr>
          <p:nvPr/>
        </p:nvPicPr>
        <p:blipFill>
          <a:blip r:embed="rId1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7" name="矩形 36">
            <a:extLst>
              <a:ext uri="{FF2B5EF4-FFF2-40B4-BE49-F238E27FC236}">
                <a16:creationId xmlns:a16="http://schemas.microsoft.com/office/drawing/2014/main" id="{B3050575-6C39-45AB-9C6B-5A17FE7493A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2744C9ED-19FC-4A8F-8B0E-AC4D6CB11DC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9DAF58A-3A8C-48EF-B92A-1CB7E589A42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87F5674-7DD1-4F7D-8241-715DA85A209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3" y="1132840"/>
            <a:ext cx="96526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3. Participants Sample Generation method based on VFPU-Multitask(</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7" name="组合 6">
            <a:extLst>
              <a:ext uri="{FF2B5EF4-FFF2-40B4-BE49-F238E27FC236}">
                <a16:creationId xmlns:a16="http://schemas.microsoft.com/office/drawing/2014/main" id="{0B26B6DA-33A7-4B9A-8A5F-EC2758D9EEEB}"/>
              </a:ext>
            </a:extLst>
          </p:cNvPr>
          <p:cNvGrpSpPr/>
          <p:nvPr/>
        </p:nvGrpSpPr>
        <p:grpSpPr>
          <a:xfrm>
            <a:off x="2795708" y="1619472"/>
            <a:ext cx="7972181" cy="4730583"/>
            <a:chOff x="2225814" y="1545856"/>
            <a:chExt cx="7972181" cy="4730583"/>
          </a:xfrm>
        </p:grpSpPr>
        <p:sp>
          <p:nvSpPr>
            <p:cNvPr id="2" name="矩形 1"/>
            <p:cNvSpPr/>
            <p:nvPr/>
          </p:nvSpPr>
          <p:spPr>
            <a:xfrm>
              <a:off x="2227148" y="1545856"/>
              <a:ext cx="7970846" cy="41448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2225814" y="1545856"/>
              <a:ext cx="7970846" cy="350815"/>
            </a:xfrm>
            <a:prstGeom prst="rect">
              <a:avLst/>
            </a:prstGeom>
            <a:noFill/>
          </p:spPr>
          <p:txBody>
            <a:bodyPr wrap="square" rtlCol="0">
              <a:spAutoFit/>
            </a:bodyPr>
            <a:lstStyle/>
            <a:p>
              <a:pPr algn="ctr"/>
              <a:r>
                <a:rPr lang="en-US" altLang="zh-CN" dirty="0" err="1">
                  <a:solidFill>
                    <a:schemeClr val="bg1"/>
                  </a:solidFill>
                  <a:latin typeface="微软雅黑" panose="020B0503020204020204" pitchFamily="34" charset="-122"/>
                  <a:ea typeface="微软雅黑" panose="020B0503020204020204" pitchFamily="34" charset="-122"/>
                </a:rPr>
                <a:t>FedPSG</a:t>
              </a:r>
              <a:r>
                <a:rPr lang="en-US" altLang="zh-CN" dirty="0">
                  <a:solidFill>
                    <a:schemeClr val="bg1"/>
                  </a:solidFill>
                  <a:latin typeface="微软雅黑" panose="020B0503020204020204" pitchFamily="34" charset="-122"/>
                  <a:ea typeface="微软雅黑" panose="020B0503020204020204" pitchFamily="34" charset="-122"/>
                </a:rPr>
                <a:t>-PUM</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227148" y="1956439"/>
              <a:ext cx="7969512" cy="432000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A8F075B-2A41-4B4C-B078-772B74B1667B}"/>
                </a:ext>
              </a:extLst>
            </p:cNvPr>
            <p:cNvPicPr>
              <a:picLocks noChangeAspect="1"/>
            </p:cNvPicPr>
            <p:nvPr/>
          </p:nvPicPr>
          <p:blipFill>
            <a:blip r:embed="rId3"/>
            <a:stretch>
              <a:fillRect/>
            </a:stretch>
          </p:blipFill>
          <p:spPr>
            <a:xfrm>
              <a:off x="2242699" y="1972547"/>
              <a:ext cx="7955296" cy="4279400"/>
            </a:xfrm>
            <a:prstGeom prst="rect">
              <a:avLst/>
            </a:prstGeom>
          </p:spPr>
        </p:pic>
      </p:grpSp>
    </p:spTree>
    <p:extLst>
      <p:ext uri="{BB962C8B-B14F-4D97-AF65-F5344CB8AC3E}">
        <p14:creationId xmlns:p14="http://schemas.microsoft.com/office/powerpoint/2010/main" val="359600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Process 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15" name="图片 14">
            <a:extLst>
              <a:ext uri="{FF2B5EF4-FFF2-40B4-BE49-F238E27FC236}">
                <a16:creationId xmlns:a16="http://schemas.microsoft.com/office/drawing/2014/main" id="{B154488C-7F0E-4D8B-86C9-C97826454D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6262" y="2105730"/>
            <a:ext cx="3895684" cy="4697248"/>
          </a:xfrm>
          <a:prstGeom prst="rect">
            <a:avLst/>
          </a:prstGeom>
          <a:noFill/>
          <a:ln>
            <a:noFill/>
          </a:ln>
        </p:spPr>
      </p:pic>
      <p:sp>
        <p:nvSpPr>
          <p:cNvPr id="38" name="文本框 37">
            <a:extLst>
              <a:ext uri="{FF2B5EF4-FFF2-40B4-BE49-F238E27FC236}">
                <a16:creationId xmlns:a16="http://schemas.microsoft.com/office/drawing/2014/main" id="{5354D173-4263-44E0-B1C1-EFCA25BD9B01}"/>
              </a:ext>
            </a:extLst>
          </p:cNvPr>
          <p:cNvSpPr txBox="1"/>
          <p:nvPr/>
        </p:nvSpPr>
        <p:spPr>
          <a:xfrm>
            <a:off x="1775954" y="177106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一、特征相关性计算流程</a:t>
            </a:r>
          </a:p>
        </p:txBody>
      </p:sp>
      <p:grpSp>
        <p:nvGrpSpPr>
          <p:cNvPr id="11" name="组合 10">
            <a:extLst>
              <a:ext uri="{FF2B5EF4-FFF2-40B4-BE49-F238E27FC236}">
                <a16:creationId xmlns:a16="http://schemas.microsoft.com/office/drawing/2014/main" id="{949407F8-FAE1-46B6-A91E-3E4C1347849F}"/>
              </a:ext>
            </a:extLst>
          </p:cNvPr>
          <p:cNvGrpSpPr/>
          <p:nvPr/>
        </p:nvGrpSpPr>
        <p:grpSpPr>
          <a:xfrm>
            <a:off x="1787654" y="2389022"/>
            <a:ext cx="5478090" cy="2618218"/>
            <a:chOff x="1566428" y="2395868"/>
            <a:chExt cx="5898749" cy="2618218"/>
          </a:xfrm>
        </p:grpSpPr>
        <p:grpSp>
          <p:nvGrpSpPr>
            <p:cNvPr id="3" name="组合 2">
              <a:extLst>
                <a:ext uri="{FF2B5EF4-FFF2-40B4-BE49-F238E27FC236}">
                  <a16:creationId xmlns:a16="http://schemas.microsoft.com/office/drawing/2014/main" id="{994F3ADA-971A-40EF-86E0-5BB915C625AB}"/>
                </a:ext>
              </a:extLst>
            </p:cNvPr>
            <p:cNvGrpSpPr/>
            <p:nvPr/>
          </p:nvGrpSpPr>
          <p:grpSpPr>
            <a:xfrm>
              <a:off x="1566428" y="2399930"/>
              <a:ext cx="809872" cy="2614156"/>
              <a:chOff x="1564618" y="2238554"/>
              <a:chExt cx="939641" cy="4510088"/>
            </a:xfrm>
          </p:grpSpPr>
          <p:pic>
            <p:nvPicPr>
              <p:cNvPr id="39" name="Image 1" descr="preencoded.png">
                <a:extLst>
                  <a:ext uri="{FF2B5EF4-FFF2-40B4-BE49-F238E27FC236}">
                    <a16:creationId xmlns:a16="http://schemas.microsoft.com/office/drawing/2014/main" id="{5CB079B7-D291-4856-801E-43318673B8FC}"/>
                  </a:ext>
                </a:extLst>
              </p:cNvPr>
              <p:cNvPicPr>
                <a:picLocks noChangeAspect="1"/>
              </p:cNvPicPr>
              <p:nvPr/>
            </p:nvPicPr>
            <p:blipFill>
              <a:blip r:embed="rId4"/>
              <a:stretch>
                <a:fillRect/>
              </a:stretch>
            </p:blipFill>
            <p:spPr>
              <a:xfrm>
                <a:off x="1564618" y="2238554"/>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0" name="Image 2" descr="preencoded.png">
                <a:extLst>
                  <a:ext uri="{FF2B5EF4-FFF2-40B4-BE49-F238E27FC236}">
                    <a16:creationId xmlns:a16="http://schemas.microsoft.com/office/drawing/2014/main" id="{00172B06-1E83-469A-81D4-E53550F9E472}"/>
                  </a:ext>
                </a:extLst>
              </p:cNvPr>
              <p:cNvPicPr>
                <a:picLocks noChangeAspect="1"/>
              </p:cNvPicPr>
              <p:nvPr/>
            </p:nvPicPr>
            <p:blipFill>
              <a:blip r:embed="rId5"/>
              <a:stretch>
                <a:fillRect/>
              </a:stretch>
            </p:blipFill>
            <p:spPr>
              <a:xfrm>
                <a:off x="1564618" y="3366076"/>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1" name="Image 3" descr="preencoded.png">
                <a:extLst>
                  <a:ext uri="{FF2B5EF4-FFF2-40B4-BE49-F238E27FC236}">
                    <a16:creationId xmlns:a16="http://schemas.microsoft.com/office/drawing/2014/main" id="{E1EB4F0F-54E2-4BA9-9556-0BEF07C8CADC}"/>
                  </a:ext>
                </a:extLst>
              </p:cNvPr>
              <p:cNvPicPr>
                <a:picLocks noChangeAspect="1"/>
              </p:cNvPicPr>
              <p:nvPr/>
            </p:nvPicPr>
            <p:blipFill>
              <a:blip r:embed="rId6"/>
              <a:stretch>
                <a:fillRect/>
              </a:stretch>
            </p:blipFill>
            <p:spPr>
              <a:xfrm>
                <a:off x="1564618" y="4493598"/>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2" name="Image 4" descr="preencoded.png">
                <a:extLst>
                  <a:ext uri="{FF2B5EF4-FFF2-40B4-BE49-F238E27FC236}">
                    <a16:creationId xmlns:a16="http://schemas.microsoft.com/office/drawing/2014/main" id="{2E159E57-BC56-4AA6-B6CE-1F193FAD1123}"/>
                  </a:ext>
                </a:extLst>
              </p:cNvPr>
              <p:cNvPicPr>
                <a:picLocks noChangeAspect="1"/>
              </p:cNvPicPr>
              <p:nvPr/>
            </p:nvPicPr>
            <p:blipFill>
              <a:blip r:embed="rId7"/>
              <a:stretch>
                <a:fillRect/>
              </a:stretch>
            </p:blipFill>
            <p:spPr>
              <a:xfrm>
                <a:off x="1564618" y="5621120"/>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sp>
          <p:nvSpPr>
            <p:cNvPr id="45" name="文本框 44">
              <a:extLst>
                <a:ext uri="{FF2B5EF4-FFF2-40B4-BE49-F238E27FC236}">
                  <a16:creationId xmlns:a16="http://schemas.microsoft.com/office/drawing/2014/main" id="{FF81E384-5012-424F-8C0B-99020BFFA77E}"/>
                </a:ext>
              </a:extLst>
            </p:cNvPr>
            <p:cNvSpPr txBox="1"/>
            <p:nvPr/>
          </p:nvSpPr>
          <p:spPr>
            <a:xfrm>
              <a:off x="2376300" y="2395868"/>
              <a:ext cx="5088877" cy="2618217"/>
            </a:xfrm>
            <a:prstGeom prst="rect">
              <a:avLst/>
            </a:prstGeom>
            <a:noFill/>
          </p:spPr>
          <p:txBody>
            <a:bodyPr wrap="square">
              <a:spAutoFit/>
            </a:bodyPr>
            <a:lstStyle/>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密钥生成与分发</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协调方</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生成密钥对</a:t>
              </a:r>
              <a:r>
                <a:rPr lang="en-US" altLang="zh-CN" sz="1350" dirty="0">
                  <a:solidFill>
                    <a:srgbClr val="272525"/>
                  </a:solidFill>
                  <a:latin typeface="微软雅黑" panose="020B0503020204020204" pitchFamily="34" charset="-122"/>
                  <a:ea typeface="微软雅黑" panose="020B0503020204020204" pitchFamily="34" charset="-122"/>
                </a:rPr>
                <a:t>{pk, </a:t>
              </a:r>
              <a:r>
                <a:rPr lang="en-US" altLang="zh-CN" sz="1350" dirty="0" err="1">
                  <a:solidFill>
                    <a:srgbClr val="272525"/>
                  </a:solidFill>
                  <a:latin typeface="微软雅黑" panose="020B0503020204020204" pitchFamily="34" charset="-122"/>
                  <a:ea typeface="微软雅黑" panose="020B0503020204020204" pitchFamily="34" charset="-122"/>
                </a:rPr>
                <a:t>sk</a:t>
              </a:r>
              <a:r>
                <a:rPr lang="en-US" altLang="zh-CN" sz="1350" dirty="0">
                  <a:solidFill>
                    <a:srgbClr val="272525"/>
                  </a:solidFill>
                  <a:latin typeface="微软雅黑" panose="020B0503020204020204" pitchFamily="34" charset="-122"/>
                  <a:ea typeface="微软雅黑" panose="020B0503020204020204" pitchFamily="34" charset="-122"/>
                </a:rPr>
                <a:t>}</a:t>
              </a:r>
              <a:r>
                <a:rPr lang="zh-CN" altLang="zh-CN" sz="1350" dirty="0">
                  <a:solidFill>
                    <a:srgbClr val="272525"/>
                  </a:solidFill>
                  <a:latin typeface="微软雅黑" panose="020B0503020204020204" pitchFamily="34" charset="-122"/>
                  <a:ea typeface="微软雅黑" panose="020B0503020204020204" pitchFamily="34" charset="-122"/>
                </a:rPr>
                <a:t>，将公钥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分发给</a:t>
              </a:r>
              <a:r>
                <a:rPr lang="en-US" altLang="zh-CN" sz="1350" dirty="0">
                  <a:solidFill>
                    <a:srgbClr val="272525"/>
                  </a:solidFill>
                  <a:latin typeface="微软雅黑" panose="020B0503020204020204" pitchFamily="34" charset="-122"/>
                  <a:ea typeface="微软雅黑" panose="020B0503020204020204" pitchFamily="34" charset="-122"/>
                </a:rPr>
                <a:t>A</a:t>
              </a:r>
              <a:r>
                <a:rPr lang="zh-CN" altLang="zh-CN" sz="1350" dirty="0">
                  <a:solidFill>
                    <a:srgbClr val="272525"/>
                  </a:solidFill>
                  <a:latin typeface="微软雅黑" panose="020B0503020204020204" pitchFamily="34" charset="-122"/>
                  <a:ea typeface="微软雅黑" panose="020B0503020204020204" pitchFamily="34" charset="-122"/>
                </a:rPr>
                <a:t>和</a:t>
              </a:r>
              <a:r>
                <a:rPr lang="en-US" altLang="zh-CN" sz="1350" dirty="0">
                  <a:solidFill>
                    <a:srgbClr val="272525"/>
                  </a:solidFill>
                  <a:latin typeface="微软雅黑" panose="020B0503020204020204" pitchFamily="34" charset="-122"/>
                  <a:ea typeface="微软雅黑" panose="020B0503020204020204" pitchFamily="34" charset="-122"/>
                </a:rPr>
                <a:t>B</a:t>
              </a:r>
              <a:endParaRPr lang="zh-CN" altLang="zh-CN" sz="1350" dirty="0">
                <a:solidFill>
                  <a:srgbClr val="272525"/>
                </a:solidFill>
                <a:latin typeface="微软雅黑" panose="020B0503020204020204" pitchFamily="34" charset="-122"/>
                <a:ea typeface="微软雅黑" panose="020B0503020204020204" pitchFamily="34" charset="-122"/>
              </a:endParaRP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特征秩向量计算</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各方将特征值转换为秩次，形成秩向量</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加密秩传输</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各方使用公钥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对秩向量进行加密，安全分享特征秩信息</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秩差与相关系数计算</a:t>
              </a:r>
            </a:p>
            <a:p>
              <a:pPr>
                <a:lnSpc>
                  <a:spcPts val="2500"/>
                </a:lnSpc>
              </a:pPr>
              <a:r>
                <a:rPr lang="en-US" altLang="zh-CN" sz="1350" dirty="0">
                  <a:solidFill>
                    <a:srgbClr val="272525"/>
                  </a:solidFill>
                  <a:latin typeface="微软雅黑" panose="020B0503020204020204" pitchFamily="34" charset="-122"/>
                  <a:ea typeface="微软雅黑" panose="020B0503020204020204" pitchFamily="34" charset="-122"/>
                </a:rPr>
                <a:t>B</a:t>
              </a:r>
              <a:r>
                <a:rPr lang="zh-CN" altLang="zh-CN" sz="1350" dirty="0">
                  <a:solidFill>
                    <a:srgbClr val="272525"/>
                  </a:solidFill>
                  <a:latin typeface="微软雅黑" panose="020B0503020204020204" pitchFamily="34" charset="-122"/>
                  <a:ea typeface="微软雅黑" panose="020B0503020204020204" pitchFamily="34" charset="-122"/>
                </a:rPr>
                <a:t>方计算加密秩差向量，</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方解密后计算</a:t>
              </a:r>
              <a:r>
                <a:rPr lang="en-US" altLang="zh-CN" sz="1350" dirty="0">
                  <a:solidFill>
                    <a:srgbClr val="272525"/>
                  </a:solidFill>
                  <a:latin typeface="微软雅黑" panose="020B0503020204020204" pitchFamily="34" charset="-122"/>
                  <a:ea typeface="微软雅黑" panose="020B0503020204020204" pitchFamily="34" charset="-122"/>
                </a:rPr>
                <a:t>Spearman</a:t>
              </a:r>
              <a:r>
                <a:rPr lang="zh-CN" altLang="zh-CN" sz="1350" dirty="0">
                  <a:solidFill>
                    <a:srgbClr val="272525"/>
                  </a:solidFill>
                  <a:latin typeface="微软雅黑" panose="020B0503020204020204" pitchFamily="34" charset="-122"/>
                  <a:ea typeface="微软雅黑" panose="020B0503020204020204" pitchFamily="34" charset="-122"/>
                </a:rPr>
                <a:t>相关系数</a:t>
              </a:r>
            </a:p>
          </p:txBody>
        </p:sp>
      </p:grpSp>
      <p:sp>
        <p:nvSpPr>
          <p:cNvPr id="46" name="文本框 45">
            <a:extLst>
              <a:ext uri="{FF2B5EF4-FFF2-40B4-BE49-F238E27FC236}">
                <a16:creationId xmlns:a16="http://schemas.microsoft.com/office/drawing/2014/main" id="{394FA61A-3FD6-48F7-BB64-AC4136304080}"/>
              </a:ext>
            </a:extLst>
          </p:cNvPr>
          <p:cNvSpPr txBox="1"/>
          <p:nvPr/>
        </p:nvSpPr>
        <p:spPr>
          <a:xfrm>
            <a:off x="1775954" y="515683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三、计算平均关联强度</a:t>
            </a:r>
          </a:p>
        </p:txBody>
      </p:sp>
      <p:sp>
        <p:nvSpPr>
          <p:cNvPr id="47" name="文本框 46">
            <a:extLst>
              <a:ext uri="{FF2B5EF4-FFF2-40B4-BE49-F238E27FC236}">
                <a16:creationId xmlns:a16="http://schemas.microsoft.com/office/drawing/2014/main" id="{8CA6D7DF-A970-409F-A5CC-5E28809928F5}"/>
              </a:ext>
            </a:extLst>
          </p:cNvPr>
          <p:cNvSpPr txBox="1"/>
          <p:nvPr/>
        </p:nvSpPr>
        <p:spPr>
          <a:xfrm>
            <a:off x="7376262" y="1771065"/>
            <a:ext cx="31762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二、构建跨方相关性矩阵</a:t>
            </a:r>
          </a:p>
        </p:txBody>
      </p:sp>
      <p:graphicFrame>
        <p:nvGraphicFramePr>
          <p:cNvPr id="52" name="对象 51">
            <a:extLst>
              <a:ext uri="{FF2B5EF4-FFF2-40B4-BE49-F238E27FC236}">
                <a16:creationId xmlns:a16="http://schemas.microsoft.com/office/drawing/2014/main" id="{14A4F5EB-D4B8-474D-83B9-F1BD972127E0}"/>
              </a:ext>
            </a:extLst>
          </p:cNvPr>
          <p:cNvGraphicFramePr>
            <a:graphicFrameLocks noChangeAspect="1"/>
          </p:cNvGraphicFramePr>
          <p:nvPr>
            <p:extLst>
              <p:ext uri="{D42A27DB-BD31-4B8C-83A1-F6EECF244321}">
                <p14:modId xmlns:p14="http://schemas.microsoft.com/office/powerpoint/2010/main" val="3267051140"/>
              </p:ext>
            </p:extLst>
          </p:nvPr>
        </p:nvGraphicFramePr>
        <p:xfrm>
          <a:off x="1775954" y="5574187"/>
          <a:ext cx="2894959" cy="724294"/>
        </p:xfrm>
        <a:graphic>
          <a:graphicData uri="http://schemas.openxmlformats.org/presentationml/2006/ole">
            <mc:AlternateContent xmlns:mc="http://schemas.openxmlformats.org/markup-compatibility/2006">
              <mc:Choice xmlns:v="urn:schemas-microsoft-com:vml" Requires="v">
                <p:oleObj spid="_x0000_s6284" name="Equation" r:id="rId8" imgW="2074886" imgH="518432" progId="Equation.DSMT4">
                  <p:embed/>
                </p:oleObj>
              </mc:Choice>
              <mc:Fallback>
                <p:oleObj name="Equation" r:id="rId8" imgW="2074886" imgH="518432" progId="Equation.DSMT4">
                  <p:embed/>
                  <p:pic>
                    <p:nvPicPr>
                      <p:cNvPr id="0" name=""/>
                      <p:cNvPicPr/>
                      <p:nvPr/>
                    </p:nvPicPr>
                    <p:blipFill>
                      <a:blip r:embed="rId9"/>
                      <a:stretch>
                        <a:fillRect/>
                      </a:stretch>
                    </p:blipFill>
                    <p:spPr>
                      <a:xfrm>
                        <a:off x="1775954" y="5574187"/>
                        <a:ext cx="2894959" cy="724294"/>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AE93D8B4-0BAC-45CA-B8FC-F8F3A80CE5AE}"/>
              </a:ext>
            </a:extLst>
          </p:cNvPr>
          <p:cNvGraphicFramePr>
            <a:graphicFrameLocks noChangeAspect="1"/>
          </p:cNvGraphicFramePr>
          <p:nvPr>
            <p:extLst>
              <p:ext uri="{D42A27DB-BD31-4B8C-83A1-F6EECF244321}">
                <p14:modId xmlns:p14="http://schemas.microsoft.com/office/powerpoint/2010/main" val="592992434"/>
              </p:ext>
            </p:extLst>
          </p:nvPr>
        </p:nvGraphicFramePr>
        <p:xfrm>
          <a:off x="1775954" y="6346501"/>
          <a:ext cx="2232513" cy="511499"/>
        </p:xfrm>
        <a:graphic>
          <a:graphicData uri="http://schemas.openxmlformats.org/presentationml/2006/ole">
            <mc:AlternateContent xmlns:mc="http://schemas.openxmlformats.org/markup-compatibility/2006">
              <mc:Choice xmlns:v="urn:schemas-microsoft-com:vml" Requires="v">
                <p:oleObj spid="_x0000_s628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1775954" y="6346501"/>
                        <a:ext cx="2232513" cy="511499"/>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3B87000A-1D08-4733-81B6-8E39C185B0B0}"/>
              </a:ext>
            </a:extLst>
          </p:cNvPr>
          <p:cNvSpPr txBox="1"/>
          <p:nvPr/>
        </p:nvSpPr>
        <p:spPr>
          <a:xfrm>
            <a:off x="4962458" y="5751668"/>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58" name="文本框 57">
            <a:extLst>
              <a:ext uri="{FF2B5EF4-FFF2-40B4-BE49-F238E27FC236}">
                <a16:creationId xmlns:a16="http://schemas.microsoft.com/office/drawing/2014/main" id="{1867A5ED-2E2A-4C45-8D89-992A832C3AE2}"/>
              </a:ext>
            </a:extLst>
          </p:cNvPr>
          <p:cNvSpPr txBox="1"/>
          <p:nvPr/>
        </p:nvSpPr>
        <p:spPr>
          <a:xfrm>
            <a:off x="4962457" y="6423622"/>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F476E63D-28D2-434B-9B63-14B9D86492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34A382D-E765-4ED6-8051-B92377DC9F79}"/>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F8499380-89AA-4B2F-AF9B-74E44C7F8D1B}"/>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6947418-F126-4E4C-B304-1F939372852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1EE5AE2-9322-4E04-8765-4676D914C92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3E8E1F-5567-486F-BE50-027E4AA594CC}"/>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371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Process 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pic>
        <p:nvPicPr>
          <p:cNvPr id="5" name="图片 4">
            <a:extLst>
              <a:ext uri="{FF2B5EF4-FFF2-40B4-BE49-F238E27FC236}">
                <a16:creationId xmlns:a16="http://schemas.microsoft.com/office/drawing/2014/main" id="{13751F9C-5DC0-4633-B443-FF3647D4CDF0}"/>
              </a:ext>
            </a:extLst>
          </p:cNvPr>
          <p:cNvPicPr>
            <a:picLocks noChangeAspect="1"/>
          </p:cNvPicPr>
          <p:nvPr/>
        </p:nvPicPr>
        <p:blipFill>
          <a:blip r:embed="rId3"/>
          <a:stretch>
            <a:fillRect/>
          </a:stretch>
        </p:blipFill>
        <p:spPr>
          <a:xfrm>
            <a:off x="2065867" y="2342515"/>
            <a:ext cx="4536000" cy="4316400"/>
          </a:xfrm>
          <a:prstGeom prst="rect">
            <a:avLst/>
          </a:prstGeom>
        </p:spPr>
      </p:pic>
      <p:pic>
        <p:nvPicPr>
          <p:cNvPr id="6" name="图片 5">
            <a:extLst>
              <a:ext uri="{FF2B5EF4-FFF2-40B4-BE49-F238E27FC236}">
                <a16:creationId xmlns:a16="http://schemas.microsoft.com/office/drawing/2014/main" id="{7E4A1FF1-D473-490A-AE92-F7D6825716E9}"/>
              </a:ext>
            </a:extLst>
          </p:cNvPr>
          <p:cNvPicPr>
            <a:picLocks noChangeAspect="1"/>
          </p:cNvPicPr>
          <p:nvPr/>
        </p:nvPicPr>
        <p:blipFill>
          <a:blip r:embed="rId4"/>
          <a:stretch>
            <a:fillRect/>
          </a:stretch>
        </p:blipFill>
        <p:spPr>
          <a:xfrm>
            <a:off x="6941185" y="2341263"/>
            <a:ext cx="4536000" cy="4317652"/>
          </a:xfrm>
          <a:prstGeom prst="rect">
            <a:avLst/>
          </a:prstGeom>
        </p:spPr>
      </p:pic>
    </p:spTree>
    <p:extLst>
      <p:ext uri="{BB962C8B-B14F-4D97-AF65-F5344CB8AC3E}">
        <p14:creationId xmlns:p14="http://schemas.microsoft.com/office/powerpoint/2010/main" val="1504445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Process III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pic>
        <p:nvPicPr>
          <p:cNvPr id="17" name="图片 16"/>
          <p:cNvPicPr/>
          <p:nvPr/>
        </p:nvPicPr>
        <p:blipFill>
          <a:blip r:embed="rId3"/>
          <a:stretch>
            <a:fillRect/>
          </a:stretch>
        </p:blipFill>
        <p:spPr>
          <a:xfrm>
            <a:off x="3403917" y="4759325"/>
            <a:ext cx="61277" cy="152717"/>
          </a:xfrm>
          <a:prstGeom prst="rect">
            <a:avLst/>
          </a:prstGeom>
        </p:spPr>
      </p:pic>
      <p:pic>
        <p:nvPicPr>
          <p:cNvPr id="18" name="图片 17"/>
          <p:cNvPicPr/>
          <p:nvPr/>
        </p:nvPicPr>
        <p:blipFill>
          <a:blip r:embed="rId4"/>
          <a:stretch>
            <a:fillRect/>
          </a:stretch>
        </p:blipFill>
        <p:spPr>
          <a:xfrm>
            <a:off x="3411538" y="5265420"/>
            <a:ext cx="61277" cy="152717"/>
          </a:xfrm>
          <a:prstGeom prst="rect">
            <a:avLst/>
          </a:prstGeom>
        </p:spPr>
      </p:pic>
      <p:sp>
        <p:nvSpPr>
          <p:cNvPr id="3" name="幻云PPT-演示军团4"/>
          <p:cNvSpPr/>
          <p:nvPr>
            <p:custDataLst>
              <p:tags r:id="rId1"/>
            </p:custDataLst>
          </p:nvPr>
        </p:nvSpPr>
        <p:spPr>
          <a:xfrm>
            <a:off x="2042795" y="1924684"/>
            <a:ext cx="9931110" cy="44858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866" y="1867091"/>
            <a:ext cx="9586595" cy="1501373"/>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dirty="0" err="1"/>
              <a:t>FedPSG</a:t>
            </a:r>
            <a:r>
              <a:rPr lang="en-US" altLang="zh-CN" sz="1600" dirty="0"/>
              <a:t>-PUM</a:t>
            </a:r>
            <a:r>
              <a:rPr lang="zh-CN" altLang="en-US" sz="1600" dirty="0"/>
              <a:t>框架采用</a:t>
            </a:r>
            <a:r>
              <a:rPr lang="en-US" altLang="zh-CN" sz="1600" b="1" dirty="0"/>
              <a:t>"</a:t>
            </a:r>
            <a:r>
              <a:rPr lang="zh-CN" altLang="en-US" sz="1600" b="1" dirty="0"/>
              <a:t>分而治之</a:t>
            </a:r>
            <a:r>
              <a:rPr lang="en-US" altLang="zh-CN" sz="1600" b="1" dirty="0"/>
              <a:t>"</a:t>
            </a:r>
            <a:r>
              <a:rPr lang="zh-CN" altLang="en-US" sz="1600" b="1" dirty="0"/>
              <a:t>策略</a:t>
            </a:r>
            <a:r>
              <a:rPr lang="zh-CN" altLang="en-US" sz="1600" dirty="0"/>
              <a:t>，将</a:t>
            </a:r>
            <a:r>
              <a:rPr lang="en-US" altLang="zh-CN" sz="1600" dirty="0"/>
              <a:t>B</a:t>
            </a:r>
            <a:r>
              <a:rPr lang="zh-CN" altLang="en-US" sz="1600" dirty="0"/>
              <a:t>方特征按相关性阈值</a:t>
            </a:r>
            <a:r>
              <a:rPr lang="en-US" altLang="zh-CN" sz="1600" dirty="0"/>
              <a:t>τ</a:t>
            </a:r>
            <a:r>
              <a:rPr lang="zh-CN" altLang="en-US" sz="1600" dirty="0"/>
              <a:t>分为</a:t>
            </a:r>
            <a:r>
              <a:rPr lang="zh-CN" altLang="en-US" sz="1600" b="1" dirty="0"/>
              <a:t>高低</a:t>
            </a:r>
            <a:r>
              <a:rPr lang="zh-CN" altLang="en-US" sz="1600" dirty="0"/>
              <a:t>两组，高相关特征通过</a:t>
            </a:r>
            <a:r>
              <a:rPr lang="en-US" altLang="zh-CN" sz="1600" dirty="0"/>
              <a:t>VFPU-M</a:t>
            </a:r>
            <a:r>
              <a:rPr lang="zh-CN" altLang="en-US" sz="1600" dirty="0"/>
              <a:t>预测，低相关特征利用多种生成模型</a:t>
            </a:r>
            <a:r>
              <a:rPr lang="en-US" altLang="zh-CN" sz="1600" dirty="0"/>
              <a:t>(</a:t>
            </a:r>
            <a:r>
              <a:rPr lang="zh-CN" altLang="en-US" sz="1600" dirty="0"/>
              <a:t>如</a:t>
            </a:r>
            <a:r>
              <a:rPr lang="en-US" altLang="zh-CN" sz="1600" dirty="0"/>
              <a:t>CTGAN</a:t>
            </a:r>
            <a:r>
              <a:rPr lang="zh-CN" altLang="en-US" sz="1600" dirty="0"/>
              <a:t>、</a:t>
            </a:r>
            <a:r>
              <a:rPr lang="en-US" altLang="zh-CN" sz="1600" dirty="0" err="1"/>
              <a:t>TabDDPM</a:t>
            </a:r>
            <a:r>
              <a:rPr lang="zh-CN" altLang="en-US" sz="1600" dirty="0"/>
              <a:t>、</a:t>
            </a:r>
            <a:r>
              <a:rPr lang="en-US" altLang="zh-CN" sz="1600" dirty="0"/>
              <a:t>VF-GAIN</a:t>
            </a:r>
            <a:r>
              <a:rPr lang="zh-CN" altLang="en-US" sz="1600" dirty="0"/>
              <a:t>等</a:t>
            </a:r>
            <a:r>
              <a:rPr lang="en-US" altLang="zh-CN" sz="1600" dirty="0"/>
              <a:t>)</a:t>
            </a:r>
            <a:r>
              <a:rPr lang="zh-CN" altLang="en-US" sz="1600" dirty="0"/>
              <a:t>在</a:t>
            </a:r>
            <a:r>
              <a:rPr lang="en-US" altLang="zh-CN" sz="1600" b="1" dirty="0"/>
              <a:t>B</a:t>
            </a:r>
            <a:r>
              <a:rPr lang="zh-CN" altLang="en-US" sz="1600" b="1" dirty="0"/>
              <a:t>方本地合成</a:t>
            </a:r>
            <a:r>
              <a:rPr lang="zh-CN" altLang="en-US" sz="1600" dirty="0"/>
              <a:t>，</a:t>
            </a:r>
            <a:r>
              <a:rPr lang="zh-CN" altLang="en-US" sz="1600" b="1" dirty="0"/>
              <a:t>两部分结果合并为完整预测矩阵，形成高效互补的联邦样本生成方法。</a:t>
            </a:r>
          </a:p>
        </p:txBody>
      </p:sp>
      <p:pic>
        <p:nvPicPr>
          <p:cNvPr id="19" name="图片 18">
            <a:extLst>
              <a:ext uri="{FF2B5EF4-FFF2-40B4-BE49-F238E27FC236}">
                <a16:creationId xmlns:a16="http://schemas.microsoft.com/office/drawing/2014/main" id="{8A61A019-EDA7-4948-9CE1-BA5ECC534F29}"/>
              </a:ext>
            </a:extLst>
          </p:cNvPr>
          <p:cNvPicPr>
            <a:picLocks noChangeAspect="1"/>
          </p:cNvPicPr>
          <p:nvPr/>
        </p:nvPicPr>
        <p:blipFill>
          <a:blip r:embed="rId5"/>
          <a:stretch>
            <a:fillRect/>
          </a:stretch>
        </p:blipFill>
        <p:spPr>
          <a:xfrm>
            <a:off x="2994019" y="3489537"/>
            <a:ext cx="7437765" cy="2798307"/>
          </a:xfrm>
          <a:prstGeom prst="rect">
            <a:avLst/>
          </a:prstGeom>
        </p:spPr>
      </p:pic>
      <p:sp>
        <p:nvSpPr>
          <p:cNvPr id="27" name="矩形 26">
            <a:extLst>
              <a:ext uri="{FF2B5EF4-FFF2-40B4-BE49-F238E27FC236}">
                <a16:creationId xmlns:a16="http://schemas.microsoft.com/office/drawing/2014/main" id="{C290E068-8D10-4CCC-A426-18849792A213}"/>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A766A7-C57D-4D00-901B-9CABB33875BE}"/>
              </a:ext>
            </a:extLst>
          </p:cNvPr>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7D96F31F-7A37-4EA6-9EE8-01BBA4F6F93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3065A65E-6343-4BF9-B5C5-9BB7A0493CD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59E039F-08AB-47EA-B12B-140FA10FD6B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051954D-4A92-465A-B07A-BFC10D0A8E12}"/>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a:t>
            </a:r>
          </a:p>
        </p:txBody>
      </p:sp>
      <p:sp>
        <p:nvSpPr>
          <p:cNvPr id="13" name="文本框 12"/>
          <p:cNvSpPr txBox="1"/>
          <p:nvPr/>
        </p:nvSpPr>
        <p:spPr>
          <a:xfrm>
            <a:off x="5636237" y="358860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3854303356"/>
              </p:ext>
            </p:extLst>
          </p:nvPr>
        </p:nvGraphicFramePr>
        <p:xfrm>
          <a:off x="5157445" y="42129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2854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41496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
        <p:nvSpPr>
          <p:cNvPr id="27" name="文本框 26">
            <a:extLst>
              <a:ext uri="{FF2B5EF4-FFF2-40B4-BE49-F238E27FC236}">
                <a16:creationId xmlns:a16="http://schemas.microsoft.com/office/drawing/2014/main" id="{A485EEBD-3BE3-4B46-B44C-8C00BECDF0FE}"/>
              </a:ext>
            </a:extLst>
          </p:cNvPr>
          <p:cNvSpPr txBox="1"/>
          <p:nvPr/>
        </p:nvSpPr>
        <p:spPr>
          <a:xfrm>
            <a:off x="1963548"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方法在不同缺失率下和不同相关性阈值（𝜏）下的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8" name="文本框 27">
            <a:extLst>
              <a:ext uri="{FF2B5EF4-FFF2-40B4-BE49-F238E27FC236}">
                <a16:creationId xmlns:a16="http://schemas.microsoft.com/office/drawing/2014/main" id="{897E9E0A-DF91-44D0-9D7D-9DB410A2B95B}"/>
              </a:ext>
            </a:extLst>
          </p:cNvPr>
          <p:cNvSpPr txBox="1"/>
          <p:nvPr/>
        </p:nvSpPr>
        <p:spPr>
          <a:xfrm>
            <a:off x="8689057"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4-4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方法在不同缺失率下和不同置信度阈值（𝛼）下的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9" name="文本框 28">
            <a:extLst>
              <a:ext uri="{FF2B5EF4-FFF2-40B4-BE49-F238E27FC236}">
                <a16:creationId xmlns:a16="http://schemas.microsoft.com/office/drawing/2014/main" id="{C278AD09-690B-48E0-9A2B-9D88C7D4FF57}"/>
              </a:ext>
            </a:extLst>
          </p:cNvPr>
          <p:cNvSpPr txBox="1"/>
          <p:nvPr/>
        </p:nvSpPr>
        <p:spPr>
          <a:xfrm>
            <a:off x="5054133" y="4008128"/>
            <a:ext cx="3553875" cy="200055"/>
          </a:xfrm>
          <a:prstGeom prst="rect">
            <a:avLst/>
          </a:prstGeom>
          <a:noFill/>
        </p:spPr>
        <p:txBody>
          <a:bodyPr wrap="square">
            <a:spAutoFit/>
          </a:bodyPr>
          <a:lstStyle/>
          <a:p>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4-1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 </a:t>
            </a:r>
            <a:r>
              <a:rPr lang="en-US" altLang="zh-CN" sz="7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使用不同基学习器得到的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显著优于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性能更稳定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6"/>
          <a:stretch>
            <a:fillRect/>
          </a:stretch>
        </p:blipFill>
        <p:spPr>
          <a:xfrm>
            <a:off x="2215841" y="3963576"/>
            <a:ext cx="9224010" cy="2164268"/>
          </a:xfrm>
          <a:prstGeom prst="rect">
            <a:avLst/>
          </a:prstGeom>
        </p:spPr>
      </p:pic>
      <p:sp>
        <p:nvSpPr>
          <p:cNvPr id="19" name="文本框 18">
            <a:extLst>
              <a:ext uri="{FF2B5EF4-FFF2-40B4-BE49-F238E27FC236}">
                <a16:creationId xmlns:a16="http://schemas.microsoft.com/office/drawing/2014/main" id="{2F3889E9-188C-4E17-BF42-2BAE343F928E}"/>
              </a:ext>
            </a:extLst>
          </p:cNvPr>
          <p:cNvSpPr txBox="1"/>
          <p:nvPr/>
        </p:nvSpPr>
        <p:spPr>
          <a:xfrm>
            <a:off x="2644140"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7" name="文本框 26">
            <a:extLst>
              <a:ext uri="{FF2B5EF4-FFF2-40B4-BE49-F238E27FC236}">
                <a16:creationId xmlns:a16="http://schemas.microsoft.com/office/drawing/2014/main" id="{DDE9522E-69F7-405C-B321-3A478460E8C3}"/>
              </a:ext>
            </a:extLst>
          </p:cNvPr>
          <p:cNvSpPr txBox="1"/>
          <p:nvPr/>
        </p:nvSpPr>
        <p:spPr>
          <a:xfrm>
            <a:off x="7171055"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Letter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News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8" name="矩形 27">
            <a:extLst>
              <a:ext uri="{FF2B5EF4-FFF2-40B4-BE49-F238E27FC236}">
                <a16:creationId xmlns:a16="http://schemas.microsoft.com/office/drawing/2014/main" id="{7F5875AE-5361-4823-85D3-E4323005970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BBDC6C1E-3CAA-4816-BAED-7951F534FC07}"/>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1" name="矩形 30">
            <a:extLst>
              <a:ext uri="{FF2B5EF4-FFF2-40B4-BE49-F238E27FC236}">
                <a16:creationId xmlns:a16="http://schemas.microsoft.com/office/drawing/2014/main" id="{CD823247-8F6C-4709-A807-D71F0DC9B8C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A2AB129-DEAE-4FFE-9BBA-70FAE92368B6}"/>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CF97E28-2172-481E-8FE7-9316A92EA82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DC8E5F5-3A6A-456E-972E-56735BC5C3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5727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6"/>
          <a:srcRect/>
          <a:stretch/>
        </p:blipFill>
        <p:spPr>
          <a:xfrm>
            <a:off x="6750050" y="2533649"/>
            <a:ext cx="4784107" cy="3599815"/>
          </a:xfrm>
          <a:prstGeom prst="rect">
            <a:avLst/>
          </a:prstGeom>
        </p:spPr>
      </p:pic>
      <p:sp>
        <p:nvSpPr>
          <p:cNvPr id="19" name="文本框 18">
            <a:extLst>
              <a:ext uri="{FF2B5EF4-FFF2-40B4-BE49-F238E27FC236}">
                <a16:creationId xmlns:a16="http://schemas.microsoft.com/office/drawing/2014/main" id="{A7C34885-0B1E-4288-BD3B-28CA6C5AADD9}"/>
              </a:ext>
            </a:extLst>
          </p:cNvPr>
          <p:cNvSpPr txBox="1"/>
          <p:nvPr/>
        </p:nvSpPr>
        <p:spPr>
          <a:xfrm>
            <a:off x="8348415" y="6302767"/>
            <a:ext cx="2169090" cy="215444"/>
          </a:xfrm>
          <a:prstGeom prst="rect">
            <a:avLst/>
          </a:prstGeom>
          <a:noFill/>
        </p:spPr>
        <p:txBody>
          <a:bodyPr wrap="square">
            <a:spAutoFit/>
          </a:bodyPr>
          <a:lstStyle/>
          <a:p>
            <a:r>
              <a:rPr lang="zh-CN" altLang="en-US" sz="800" dirty="0">
                <a:solidFill>
                  <a:schemeClr val="bg1"/>
                </a:solidFill>
                <a:latin typeface="微软雅黑" panose="020B0503020204020204" pitchFamily="34" charset="-122"/>
                <a:ea typeface="微软雅黑" panose="020B0503020204020204" pitchFamily="34" charset="-122"/>
                <a:cs typeface="+mn-lt"/>
              </a:rPr>
              <a:t>图 </a:t>
            </a:r>
            <a:r>
              <a:rPr lang="en-US" altLang="zh-CN" sz="800" dirty="0">
                <a:solidFill>
                  <a:schemeClr val="bg1"/>
                </a:solidFill>
                <a:latin typeface="微软雅黑" panose="020B0503020204020204" pitchFamily="34" charset="-122"/>
                <a:ea typeface="微软雅黑" panose="020B0503020204020204" pitchFamily="34" charset="-122"/>
                <a:cs typeface="+mn-lt"/>
              </a:rPr>
              <a:t>4-5 </a:t>
            </a:r>
            <a:r>
              <a:rPr lang="zh-CN" altLang="en-US" sz="800" dirty="0">
                <a:solidFill>
                  <a:schemeClr val="bg1"/>
                </a:solidFill>
                <a:latin typeface="微软雅黑" panose="020B0503020204020204" pitchFamily="34" charset="-122"/>
                <a:ea typeface="微软雅黑" panose="020B0503020204020204" pitchFamily="34" charset="-122"/>
                <a:cs typeface="+mn-lt"/>
              </a:rPr>
              <a:t>样本生成效果对比（</a:t>
            </a:r>
            <a:r>
              <a:rPr lang="en-US" altLang="zh-CN" sz="800" dirty="0">
                <a:solidFill>
                  <a:schemeClr val="bg1"/>
                </a:solidFill>
                <a:latin typeface="微软雅黑" panose="020B0503020204020204" pitchFamily="34" charset="-122"/>
                <a:ea typeface="微软雅黑" panose="020B0503020204020204" pitchFamily="34" charset="-122"/>
                <a:cs typeface="+mn-lt"/>
              </a:rPr>
              <a:t>Bank </a:t>
            </a:r>
            <a:r>
              <a:rPr lang="zh-CN" altLang="en-US" sz="800" dirty="0">
                <a:solidFill>
                  <a:schemeClr val="bg1"/>
                </a:solidFill>
                <a:latin typeface="微软雅黑" panose="020B0503020204020204" pitchFamily="34" charset="-122"/>
                <a:ea typeface="微软雅黑" panose="020B0503020204020204" pitchFamily="34" charset="-122"/>
                <a:cs typeface="+mn-lt"/>
              </a:rPr>
              <a:t>数据集）</a:t>
            </a:r>
          </a:p>
        </p:txBody>
      </p:sp>
      <p:sp>
        <p:nvSpPr>
          <p:cNvPr id="27" name="矩形 26">
            <a:extLst>
              <a:ext uri="{FF2B5EF4-FFF2-40B4-BE49-F238E27FC236}">
                <a16:creationId xmlns:a16="http://schemas.microsoft.com/office/drawing/2014/main" id="{B2539516-C1CF-4F4E-8FEB-0B23135D77B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96925FB-8E35-43CC-A084-7FC994CB5313}"/>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7DDB9B-C7F8-415E-B3CA-2CBE8DDE0CF1}"/>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D7E189-20E7-497B-A112-E2C125238678}"/>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F04323C-E57F-4250-91CE-A3E46D938EFB}"/>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97E46BA-5AB5-4F79-8629-B9447DA34C9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grpSp>
        <p:nvGrpSpPr>
          <p:cNvPr id="84" name="组合 83"/>
          <p:cNvGrpSpPr/>
          <p:nvPr/>
        </p:nvGrpSpPr>
        <p:grpSpPr>
          <a:xfrm>
            <a:off x="1458595" y="1805089"/>
            <a:ext cx="10998744" cy="4458551"/>
            <a:chOff x="-229" y="2472"/>
            <a:chExt cx="20211" cy="8193"/>
          </a:xfrm>
        </p:grpSpPr>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sp>
          <p:nvSpPr>
            <p:cNvPr id="76" name="周小周ppt设计5"/>
            <p:cNvSpPr/>
            <p:nvPr/>
          </p:nvSpPr>
          <p:spPr>
            <a:xfrm>
              <a:off x="2104" y="2472"/>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27" name="矩形 26">
            <a:extLst>
              <a:ext uri="{FF2B5EF4-FFF2-40B4-BE49-F238E27FC236}">
                <a16:creationId xmlns:a16="http://schemas.microsoft.com/office/drawing/2014/main" id="{821E602C-A21E-4D4E-8F4F-E85103CEFD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A38B27A-7EC7-4228-8916-20854B3E6708}"/>
              </a:ext>
            </a:extLst>
          </p:cNvPr>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085A4F24-1EC1-4F1F-A774-50A476DA4C30}"/>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FD1D4ADD-E033-4ED2-932C-5DA03CAA9F4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48AB8B1-AB7E-4C98-AF37-0C9D528F07E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F8426E7A-45BB-45A2-87B5-4B203D98525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周小周ppt设计5">
            <a:extLst>
              <a:ext uri="{FF2B5EF4-FFF2-40B4-BE49-F238E27FC236}">
                <a16:creationId xmlns:a16="http://schemas.microsoft.com/office/drawing/2014/main" id="{56F44494-CEB2-468C-A88B-F3768B474A58}"/>
              </a:ext>
            </a:extLst>
          </p:cNvPr>
          <p:cNvSpPr/>
          <p:nvPr/>
        </p:nvSpPr>
        <p:spPr>
          <a:xfrm>
            <a:off x="7161732" y="1804882"/>
            <a:ext cx="3760938" cy="3975310"/>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33" name="周小周ppt设计7-1">
            <a:extLst>
              <a:ext uri="{FF2B5EF4-FFF2-40B4-BE49-F238E27FC236}">
                <a16:creationId xmlns:a16="http://schemas.microsoft.com/office/drawing/2014/main" id="{BC4C1573-CDDD-4868-B5E2-0588624F8887}"/>
              </a:ext>
            </a:extLst>
          </p:cNvPr>
          <p:cNvSpPr/>
          <p:nvPr/>
        </p:nvSpPr>
        <p:spPr>
          <a:xfrm>
            <a:off x="7610694" y="2092758"/>
            <a:ext cx="1821424" cy="597921"/>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未来展望</a:t>
            </a:r>
          </a:p>
        </p:txBody>
      </p:sp>
      <p:sp>
        <p:nvSpPr>
          <p:cNvPr id="34" name="周小周ppt设计9-2">
            <a:extLst>
              <a:ext uri="{FF2B5EF4-FFF2-40B4-BE49-F238E27FC236}">
                <a16:creationId xmlns:a16="http://schemas.microsoft.com/office/drawing/2014/main" id="{E330967B-1911-4F55-8CFC-8FF8D0A28337}"/>
              </a:ext>
            </a:extLst>
          </p:cNvPr>
          <p:cNvSpPr/>
          <p:nvPr/>
        </p:nvSpPr>
        <p:spPr>
          <a:xfrm>
            <a:off x="7359275" y="2844829"/>
            <a:ext cx="3389252" cy="2644765"/>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未来将扩展框架至多方参与系统，强化隐私保护，融合新型生成模型，优化计算通信成本，推广至不同应用领域，增强处理异构数据能力，深化理论研究，以解决数据孤岛问题。</a:t>
            </a:r>
          </a:p>
        </p:txBody>
      </p:sp>
      <p:sp>
        <p:nvSpPr>
          <p:cNvPr id="35" name="周小周ppt设计10-2">
            <a:extLst>
              <a:ext uri="{FF2B5EF4-FFF2-40B4-BE49-F238E27FC236}">
                <a16:creationId xmlns:a16="http://schemas.microsoft.com/office/drawing/2014/main" id="{57F95D8B-2719-4EC9-91B6-D9FABAF350A8}"/>
              </a:ext>
            </a:extLst>
          </p:cNvPr>
          <p:cNvSpPr/>
          <p:nvPr/>
        </p:nvSpPr>
        <p:spPr>
          <a:xfrm>
            <a:off x="7702663" y="2702251"/>
            <a:ext cx="2407523" cy="33196"/>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4" y="2280285"/>
            <a:ext cx="9327603" cy="883284"/>
          </a:xfrm>
          <a:prstGeom prst="rect">
            <a:avLst/>
          </a:prstGeom>
          <a:noFill/>
        </p:spPr>
        <p:txBody>
          <a:bodyPr wrap="square" rtlCol="0">
            <a:noAutofit/>
          </a:bodyPr>
          <a:lstStyle/>
          <a:p>
            <a:pPr>
              <a:lnSpc>
                <a:spcPct val="170000"/>
              </a:lnSpc>
            </a:pPr>
            <a:r>
              <a:rPr lang="en-US" altLang="zh-CN" sz="1400" dirty="0">
                <a:latin typeface="Times Newer Roman" panose="00000500000000000000" charset="0"/>
                <a:cs typeface="Times Newer Roman" panose="00000500000000000000" charset="0"/>
              </a:rPr>
              <a:t>[1] LIU X, LV J, CHEN F, et al. Multi-Party Federated Recommendation Based on Semi-Supervised Learning[J]. IEEE Transactions on Big Data, 2023, 10(4): 356-370.(SCI </a:t>
            </a:r>
            <a:r>
              <a:rPr lang="zh-CN" altLang="en-US" sz="1400" dirty="0">
                <a:latin typeface="Times Newer Roman" panose="00000500000000000000" charset="0"/>
                <a:cs typeface="Times Newer Roman" panose="00000500000000000000" charset="0"/>
              </a:rPr>
              <a:t>二区，已录用</a:t>
            </a:r>
            <a:r>
              <a:rPr lang="en-US" altLang="zh-CN" sz="14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4"/>
          <a:stretch>
            <a:fillRect/>
          </a:stretch>
        </p:blipFill>
        <p:spPr>
          <a:xfrm>
            <a:off x="7919085" y="2943860"/>
            <a:ext cx="3302635" cy="3302635"/>
          </a:xfrm>
          <a:prstGeom prst="rect">
            <a:avLst/>
          </a:prstGeom>
        </p:spPr>
      </p:pic>
      <p:sp>
        <p:nvSpPr>
          <p:cNvPr id="18" name="矩形 17">
            <a:extLst>
              <a:ext uri="{FF2B5EF4-FFF2-40B4-BE49-F238E27FC236}">
                <a16:creationId xmlns:a16="http://schemas.microsoft.com/office/drawing/2014/main" id="{E7329D8B-02FD-451B-A1E2-B9980FF9B41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B810636-CE6C-4B72-A8DD-ACE56C93A966}"/>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7" name="矩形 26">
            <a:extLst>
              <a:ext uri="{FF2B5EF4-FFF2-40B4-BE49-F238E27FC236}">
                <a16:creationId xmlns:a16="http://schemas.microsoft.com/office/drawing/2014/main" id="{FFE86934-1123-4799-B3FA-1481E78D48CA}"/>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C5FDAD4-2065-4FAE-BE34-41B5664C95B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A064BB7-7E07-42F4-9E1B-69F9D3B8D5C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1D82A73-20FB-40EB-AA42-1FDA52D5AE1F}"/>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27</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328936"/>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77" name="图片 76">
            <a:extLst>
              <a:ext uri="{FF2B5EF4-FFF2-40B4-BE49-F238E27FC236}">
                <a16:creationId xmlns:a16="http://schemas.microsoft.com/office/drawing/2014/main" id="{F7B3BEF4-FD06-4927-8AFB-A0BC543C0390}"/>
              </a:ext>
            </a:extLst>
          </p:cNvPr>
          <p:cNvPicPr>
            <a:picLocks noChangeAspect="1"/>
          </p:cNvPicPr>
          <p:nvPr/>
        </p:nvPicPr>
        <p:blipFill>
          <a:blip r:embed="rId3"/>
          <a:stretch>
            <a:fillRect/>
          </a:stretch>
        </p:blipFill>
        <p:spPr>
          <a:xfrm>
            <a:off x="1523461" y="3786317"/>
            <a:ext cx="3141058" cy="2042651"/>
          </a:xfrm>
          <a:prstGeom prst="rect">
            <a:avLst/>
          </a:prstGeom>
        </p:spPr>
      </p:pic>
      <p:pic>
        <p:nvPicPr>
          <p:cNvPr id="87" name="图片 86">
            <a:extLst>
              <a:ext uri="{FF2B5EF4-FFF2-40B4-BE49-F238E27FC236}">
                <a16:creationId xmlns:a16="http://schemas.microsoft.com/office/drawing/2014/main" id="{F0B0ABF8-FA88-4F22-86EA-1ED471A706C0}"/>
              </a:ext>
            </a:extLst>
          </p:cNvPr>
          <p:cNvPicPr>
            <a:picLocks noChangeAspect="1"/>
          </p:cNvPicPr>
          <p:nvPr/>
        </p:nvPicPr>
        <p:blipFill>
          <a:blip r:embed="rId4"/>
          <a:stretch>
            <a:fillRect/>
          </a:stretch>
        </p:blipFill>
        <p:spPr>
          <a:xfrm>
            <a:off x="4944128" y="3721345"/>
            <a:ext cx="2737341" cy="3103133"/>
          </a:xfrm>
          <a:prstGeom prst="rect">
            <a:avLst/>
          </a:prstGeom>
        </p:spPr>
      </p:pic>
      <p:pic>
        <p:nvPicPr>
          <p:cNvPr id="88" name="图片 87">
            <a:extLst>
              <a:ext uri="{FF2B5EF4-FFF2-40B4-BE49-F238E27FC236}">
                <a16:creationId xmlns:a16="http://schemas.microsoft.com/office/drawing/2014/main" id="{95A1E56B-6EE7-403E-BC19-3C0BF6C64256}"/>
              </a:ext>
            </a:extLst>
          </p:cNvPr>
          <p:cNvPicPr>
            <a:picLocks noChangeAspect="1"/>
          </p:cNvPicPr>
          <p:nvPr/>
        </p:nvPicPr>
        <p:blipFill>
          <a:blip r:embed="rId5"/>
          <a:stretch>
            <a:fillRect/>
          </a:stretch>
        </p:blipFill>
        <p:spPr>
          <a:xfrm>
            <a:off x="8169147" y="3769631"/>
            <a:ext cx="4049818" cy="2481287"/>
          </a:xfrm>
          <a:prstGeom prst="rect">
            <a:avLst/>
          </a:prstGeom>
        </p:spPr>
      </p:pic>
      <p:sp>
        <p:nvSpPr>
          <p:cNvPr id="89" name="文本框 88">
            <a:extLst>
              <a:ext uri="{FF2B5EF4-FFF2-40B4-BE49-F238E27FC236}">
                <a16:creationId xmlns:a16="http://schemas.microsoft.com/office/drawing/2014/main" id="{98223B71-C887-4EA0-8610-DF6390DA05CF}"/>
              </a:ext>
            </a:extLst>
          </p:cNvPr>
          <p:cNvSpPr txBox="1"/>
          <p:nvPr/>
        </p:nvSpPr>
        <p:spPr>
          <a:xfrm>
            <a:off x="1631348" y="1133333"/>
            <a:ext cx="3271043" cy="1716239"/>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学习问题：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半监督学习特例：只有正样本和未标记数据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应用场景：疾病检测、欺诈识别、推荐系统等</a:t>
            </a:r>
          </a:p>
        </p:txBody>
      </p:sp>
      <p:sp>
        <p:nvSpPr>
          <p:cNvPr id="90" name="文本框 89">
            <a:extLst>
              <a:ext uri="{FF2B5EF4-FFF2-40B4-BE49-F238E27FC236}">
                <a16:creationId xmlns:a16="http://schemas.microsoft.com/office/drawing/2014/main" id="{80BD528A-64A7-4D55-9AD2-1816F5A371C1}"/>
              </a:ext>
            </a:extLst>
          </p:cNvPr>
          <p:cNvSpPr txBox="1"/>
          <p:nvPr/>
        </p:nvSpPr>
        <p:spPr>
          <a:xfrm>
            <a:off x="4837471" y="1133333"/>
            <a:ext cx="3271043" cy="2085571"/>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Unlabeled-Data-Deficient 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纵向联邦学习中的特殊</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目标方仅持有正样本，参与方持有未标记数据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各方无法直接访问对方原始数据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文本框 90">
            <a:extLst>
              <a:ext uri="{FF2B5EF4-FFF2-40B4-BE49-F238E27FC236}">
                <a16:creationId xmlns:a16="http://schemas.microsoft.com/office/drawing/2014/main" id="{974C2DF0-8ACF-4C17-9B44-B7FBEE9A4401}"/>
              </a:ext>
            </a:extLst>
          </p:cNvPr>
          <p:cNvSpPr txBox="1"/>
          <p:nvPr/>
        </p:nvSpPr>
        <p:spPr>
          <a:xfrm>
            <a:off x="8269810" y="1133333"/>
            <a:ext cx="3271043" cy="1716239"/>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样本对齐不足问题：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联邦学习中的特殊</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实际应用中对齐样本通常有限</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未对齐样本无法有效利用，数据利用率低</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2" name="直接连接符 91">
            <a:extLst>
              <a:ext uri="{FF2B5EF4-FFF2-40B4-BE49-F238E27FC236}">
                <a16:creationId xmlns:a16="http://schemas.microsoft.com/office/drawing/2014/main" id="{F3C0813D-B251-4783-8278-B410A131487B}"/>
              </a:ext>
            </a:extLst>
          </p:cNvPr>
          <p:cNvCxnSpPr>
            <a:cxnSpLocks/>
          </p:cNvCxnSpPr>
          <p:nvPr/>
        </p:nvCxnSpPr>
        <p:spPr>
          <a:xfrm>
            <a:off x="4737647" y="1024256"/>
            <a:ext cx="0" cy="5800222"/>
          </a:xfrm>
          <a:prstGeom prst="line">
            <a:avLst/>
          </a:prstGeom>
          <a:ln>
            <a:solidFill>
              <a:srgbClr val="868D92"/>
            </a:solidFill>
            <a:prstDash val="dash"/>
          </a:ln>
        </p:spPr>
        <p:style>
          <a:lnRef idx="3">
            <a:schemeClr val="dk1"/>
          </a:lnRef>
          <a:fillRef idx="0">
            <a:schemeClr val="dk1"/>
          </a:fillRef>
          <a:effectRef idx="2">
            <a:schemeClr val="dk1"/>
          </a:effectRef>
          <a:fontRef idx="minor">
            <a:schemeClr val="tx1"/>
          </a:fontRef>
        </p:style>
      </p:cxnSp>
      <p:cxnSp>
        <p:nvCxnSpPr>
          <p:cNvPr id="94" name="直接连接符 93">
            <a:extLst>
              <a:ext uri="{FF2B5EF4-FFF2-40B4-BE49-F238E27FC236}">
                <a16:creationId xmlns:a16="http://schemas.microsoft.com/office/drawing/2014/main" id="{9338A202-FFF6-497E-B785-581B1265E47C}"/>
              </a:ext>
            </a:extLst>
          </p:cNvPr>
          <p:cNvCxnSpPr>
            <a:cxnSpLocks/>
          </p:cNvCxnSpPr>
          <p:nvPr/>
        </p:nvCxnSpPr>
        <p:spPr>
          <a:xfrm>
            <a:off x="8026212" y="1024256"/>
            <a:ext cx="0" cy="5800222"/>
          </a:xfrm>
          <a:prstGeom prst="line">
            <a:avLst/>
          </a:prstGeom>
          <a:ln>
            <a:solidFill>
              <a:srgbClr val="868D92"/>
            </a:solidFill>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006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研究内容总结</a:t>
            </a: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708314"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技术</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708314"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技术</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纵向联邦半监督方法预测数据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kern="100" dirty="0">
                <a:solidFill>
                  <a:schemeClr val="tx1">
                    <a:lumMod val="65000"/>
                    <a:lumOff val="35000"/>
                  </a:schemeClr>
                </a:solidFill>
                <a:effectLst/>
                <a:latin typeface="SimSun" panose="02010600030101010101" pitchFamily="2" charset="-122"/>
                <a:ea typeface="SimSun" panose="02010600030101010101" pitchFamily="2" charset="-122"/>
                <a:cs typeface="+mn-ea"/>
                <a:sym typeface="+mn-lt"/>
              </a:rPr>
              <a:t>3.</a:t>
            </a:r>
            <a:r>
              <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mn-ea"/>
                <a:sym typeface="+mn-lt"/>
              </a:rPr>
              <a:t>生成模型生成数据</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38" name="矩形 37">
            <a:extLst>
              <a:ext uri="{FF2B5EF4-FFF2-40B4-BE49-F238E27FC236}">
                <a16:creationId xmlns:a16="http://schemas.microsoft.com/office/drawing/2014/main" id="{7D3300A2-F42C-47B7-B88B-17EB5D9C879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C6A22E3C-30FA-4F06-B45E-1165336C78CB}"/>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0" name="矩形 39">
            <a:extLst>
              <a:ext uri="{FF2B5EF4-FFF2-40B4-BE49-F238E27FC236}">
                <a16:creationId xmlns:a16="http://schemas.microsoft.com/office/drawing/2014/main" id="{B5E2C249-4FB6-4758-8514-0BCF8DE6486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FF2A9A50-8758-4DDA-BED9-2FC4B2D8FDE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77422AFC-1B1A-46A8-82FF-98931D6C003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250A6DDE-0B6B-446F-BA14-6491660CBC4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5227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2"/>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3"/>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39" name="矩形 38">
            <a:extLst>
              <a:ext uri="{FF2B5EF4-FFF2-40B4-BE49-F238E27FC236}">
                <a16:creationId xmlns:a16="http://schemas.microsoft.com/office/drawing/2014/main" id="{87693840-CCF7-4C8E-BCE0-B0055D64CBE6}"/>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14F642C8-FF35-4591-9996-933721D46D1B}"/>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1" name="矩形 40">
            <a:extLst>
              <a:ext uri="{FF2B5EF4-FFF2-40B4-BE49-F238E27FC236}">
                <a16:creationId xmlns:a16="http://schemas.microsoft.com/office/drawing/2014/main" id="{078F8C0A-AD00-4DC7-B066-3D93B8893A9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FF4FEF7-92AE-4676-8BB5-A00FF82E01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1018BCF-4BBB-4826-82A8-49E9CF0D842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3D1B295-5D30-4782-837F-D7AB34CC249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sp>
        <p:nvSpPr>
          <p:cNvPr id="23" name="矩形 22">
            <a:extLst>
              <a:ext uri="{FF2B5EF4-FFF2-40B4-BE49-F238E27FC236}">
                <a16:creationId xmlns:a16="http://schemas.microsoft.com/office/drawing/2014/main" id="{7A41B443-B3BC-4293-8B66-D401B2BDFB2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E2CC5F19-8FA8-41F2-96A1-7D71143DE59A}"/>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5" name="矩形 24">
            <a:extLst>
              <a:ext uri="{FF2B5EF4-FFF2-40B4-BE49-F238E27FC236}">
                <a16:creationId xmlns:a16="http://schemas.microsoft.com/office/drawing/2014/main" id="{A8B03EB9-00A5-48C9-A5B7-5986F85D69F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465AC5D-3FAB-4642-86B7-2C932E82DAC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2B1F0140-CFC3-4A7E-B022-F22ECD7E59D1}"/>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8D2141B-B4B8-4028-A917-D685A9D6D9A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0D48209B-799A-4854-B7F0-856B64868D79}"/>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FC61C157-C27A-4333-9506-DC2EA24EEC2C}"/>
              </a:ext>
            </a:extLst>
          </p:cNvPr>
          <p:cNvPicPr>
            <a:picLocks noChangeAspect="1"/>
          </p:cNvPicPr>
          <p:nvPr/>
        </p:nvPicPr>
        <p:blipFill>
          <a:blip r:embed="rId3"/>
          <a:stretch>
            <a:fillRect/>
          </a:stretch>
        </p:blipFill>
        <p:spPr>
          <a:xfrm>
            <a:off x="4045754" y="1610755"/>
            <a:ext cx="4528210" cy="5085283"/>
          </a:xfrm>
          <a:prstGeom prst="rect">
            <a:avLst/>
          </a:prstGeom>
        </p:spPr>
      </p:pic>
      <p:sp>
        <p:nvSpPr>
          <p:cNvPr id="39" name="文本框 38">
            <a:extLst>
              <a:ext uri="{FF2B5EF4-FFF2-40B4-BE49-F238E27FC236}">
                <a16:creationId xmlns:a16="http://schemas.microsoft.com/office/drawing/2014/main" id="{56164646-83DD-4A40-8E01-3D37D37C3AC0}"/>
              </a:ext>
            </a:extLst>
          </p:cNvPr>
          <p:cNvSpPr txBox="1"/>
          <p:nvPr/>
        </p:nvSpPr>
        <p:spPr>
          <a:xfrm>
            <a:off x="1543338" y="6072364"/>
            <a:ext cx="2388428"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 1: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数据预处理</a:t>
            </a:r>
          </a:p>
        </p:txBody>
      </p:sp>
      <p:sp>
        <p:nvSpPr>
          <p:cNvPr id="41" name="文本框 40">
            <a:extLst>
              <a:ext uri="{FF2B5EF4-FFF2-40B4-BE49-F238E27FC236}">
                <a16:creationId xmlns:a16="http://schemas.microsoft.com/office/drawing/2014/main" id="{A594B267-AFD9-468F-82D9-B2229F374282}"/>
              </a:ext>
            </a:extLst>
          </p:cNvPr>
          <p:cNvSpPr txBox="1"/>
          <p:nvPr/>
        </p:nvSpPr>
        <p:spPr>
          <a:xfrm>
            <a:off x="1543338" y="5250321"/>
            <a:ext cx="2388428"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 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加密样本对齐</a:t>
            </a:r>
          </a:p>
        </p:txBody>
      </p:sp>
      <p:sp>
        <p:nvSpPr>
          <p:cNvPr id="42" name="文本框 41">
            <a:extLst>
              <a:ext uri="{FF2B5EF4-FFF2-40B4-BE49-F238E27FC236}">
                <a16:creationId xmlns:a16="http://schemas.microsoft.com/office/drawing/2014/main" id="{9BB6A64E-AC28-4570-A8BE-D64AAEB21F67}"/>
              </a:ext>
            </a:extLst>
          </p:cNvPr>
          <p:cNvSpPr txBox="1"/>
          <p:nvPr/>
        </p:nvSpPr>
        <p:spPr>
          <a:xfrm>
            <a:off x="10494056" y="2975978"/>
            <a:ext cx="1660887" cy="120032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 3: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a:t>
            </a:r>
          </a:p>
        </p:txBody>
      </p:sp>
      <p:sp>
        <p:nvSpPr>
          <p:cNvPr id="43" name="文本框 42">
            <a:extLst>
              <a:ext uri="{FF2B5EF4-FFF2-40B4-BE49-F238E27FC236}">
                <a16:creationId xmlns:a16="http://schemas.microsoft.com/office/drawing/2014/main" id="{DE921254-42CC-4A11-AB23-A49CA62C9935}"/>
              </a:ext>
            </a:extLst>
          </p:cNvPr>
          <p:cNvSpPr txBox="1"/>
          <p:nvPr/>
        </p:nvSpPr>
        <p:spPr>
          <a:xfrm>
            <a:off x="8972742" y="4644719"/>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3.1: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建立初始样本集</a:t>
            </a:r>
          </a:p>
        </p:txBody>
      </p:sp>
      <p:sp>
        <p:nvSpPr>
          <p:cNvPr id="44" name="文本框 43">
            <a:extLst>
              <a:ext uri="{FF2B5EF4-FFF2-40B4-BE49-F238E27FC236}">
                <a16:creationId xmlns:a16="http://schemas.microsoft.com/office/drawing/2014/main" id="{138698B5-BFEF-4698-9A68-925BAB314C91}"/>
              </a:ext>
            </a:extLst>
          </p:cNvPr>
          <p:cNvSpPr txBox="1"/>
          <p:nvPr/>
        </p:nvSpPr>
        <p:spPr>
          <a:xfrm>
            <a:off x="8972742" y="3708403"/>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3.2: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采样训练与预测</a:t>
            </a:r>
          </a:p>
        </p:txBody>
      </p:sp>
      <p:sp>
        <p:nvSpPr>
          <p:cNvPr id="45" name="文本框 44">
            <a:extLst>
              <a:ext uri="{FF2B5EF4-FFF2-40B4-BE49-F238E27FC236}">
                <a16:creationId xmlns:a16="http://schemas.microsoft.com/office/drawing/2014/main" id="{DDCF11E6-CC77-4461-B2BD-5A444A17EC4A}"/>
              </a:ext>
            </a:extLst>
          </p:cNvPr>
          <p:cNvSpPr txBox="1"/>
          <p:nvPr/>
        </p:nvSpPr>
        <p:spPr>
          <a:xfrm>
            <a:off x="8972742" y="2772088"/>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3.3: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确定可靠正样本</a:t>
            </a:r>
          </a:p>
        </p:txBody>
      </p:sp>
      <p:sp>
        <p:nvSpPr>
          <p:cNvPr id="46" name="文本框 45">
            <a:extLst>
              <a:ext uri="{FF2B5EF4-FFF2-40B4-BE49-F238E27FC236}">
                <a16:creationId xmlns:a16="http://schemas.microsoft.com/office/drawing/2014/main" id="{E0AAB671-13DC-48A2-951D-869E84385DA6}"/>
              </a:ext>
            </a:extLst>
          </p:cNvPr>
          <p:cNvSpPr txBox="1"/>
          <p:nvPr/>
        </p:nvSpPr>
        <p:spPr>
          <a:xfrm>
            <a:off x="8972742" y="1835773"/>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3.4: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得到最终模型</a:t>
            </a:r>
          </a:p>
        </p:txBody>
      </p:sp>
      <p:sp>
        <p:nvSpPr>
          <p:cNvPr id="62" name="文本框 61">
            <a:extLst>
              <a:ext uri="{FF2B5EF4-FFF2-40B4-BE49-F238E27FC236}">
                <a16:creationId xmlns:a16="http://schemas.microsoft.com/office/drawing/2014/main" id="{AA5282DE-893F-4A7C-B1F2-6F33F6FCB46A}"/>
              </a:ext>
            </a:extLst>
          </p:cNvPr>
          <p:cNvSpPr txBox="1"/>
          <p:nvPr/>
        </p:nvSpPr>
        <p:spPr>
          <a:xfrm>
            <a:off x="1744881" y="3004721"/>
            <a:ext cx="1610093" cy="52322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基分类器进行纵向联邦训练与预测</a:t>
            </a:r>
          </a:p>
        </p:txBody>
      </p:sp>
      <p:sp>
        <p:nvSpPr>
          <p:cNvPr id="57" name="左大括号 56">
            <a:extLst>
              <a:ext uri="{FF2B5EF4-FFF2-40B4-BE49-F238E27FC236}">
                <a16:creationId xmlns:a16="http://schemas.microsoft.com/office/drawing/2014/main" id="{DBFDDBE4-E491-41F7-986B-32A5F074C7FC}"/>
              </a:ext>
            </a:extLst>
          </p:cNvPr>
          <p:cNvSpPr/>
          <p:nvPr/>
        </p:nvSpPr>
        <p:spPr>
          <a:xfrm>
            <a:off x="3443754" y="1820545"/>
            <a:ext cx="424442" cy="3046423"/>
          </a:xfrm>
          <a:prstGeom prst="leftBrace">
            <a:avLst>
              <a:gd name="adj1" fmla="val 173867"/>
              <a:gd name="adj2" fmla="val 50000"/>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17EB8976-69C2-4D3F-ADB6-0386E4B86CD4}"/>
              </a:ext>
            </a:extLst>
          </p:cNvPr>
          <p:cNvSpPr txBox="1"/>
          <p:nvPr/>
        </p:nvSpPr>
        <p:spPr>
          <a:xfrm>
            <a:off x="1902548" y="3592805"/>
            <a:ext cx="1541206" cy="954107"/>
          </a:xfrm>
          <a:prstGeom prst="rect">
            <a:avLst/>
          </a:prstGeom>
          <a:noFill/>
        </p:spPr>
        <p:txBody>
          <a:bodyPr wrap="square">
            <a:spAutoFit/>
          </a:bodyPr>
          <a:lstStyle/>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VF_LR</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VF_GBDT</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VF_RF</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左大括号 69">
            <a:extLst>
              <a:ext uri="{FF2B5EF4-FFF2-40B4-BE49-F238E27FC236}">
                <a16:creationId xmlns:a16="http://schemas.microsoft.com/office/drawing/2014/main" id="{D8C3E05B-712D-4A3D-A91D-11E8BF5278FE}"/>
              </a:ext>
            </a:extLst>
          </p:cNvPr>
          <p:cNvSpPr/>
          <p:nvPr/>
        </p:nvSpPr>
        <p:spPr>
          <a:xfrm rot="10800000">
            <a:off x="8450522" y="1724309"/>
            <a:ext cx="424442" cy="3597040"/>
          </a:xfrm>
          <a:prstGeom prst="leftBrace">
            <a:avLst>
              <a:gd name="adj1" fmla="val 173867"/>
              <a:gd name="adj2" fmla="val 50000"/>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8F3E09D2-EBD1-45DD-A69E-1D834CDE117D}"/>
              </a:ext>
            </a:extLst>
          </p:cNvPr>
          <p:cNvSpPr txBox="1"/>
          <p:nvPr/>
        </p:nvSpPr>
        <p:spPr>
          <a:xfrm>
            <a:off x="7677874" y="4336942"/>
            <a:ext cx="944979"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Bagging</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005972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grpSp>
        <p:nvGrpSpPr>
          <p:cNvPr id="56" name="组合 55"/>
          <p:cNvGrpSpPr/>
          <p:nvPr/>
        </p:nvGrpSpPr>
        <p:grpSpPr>
          <a:xfrm>
            <a:off x="3583223" y="1726094"/>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3562268" y="4233709"/>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49" name="矩形 48">
            <a:extLst>
              <a:ext uri="{FF2B5EF4-FFF2-40B4-BE49-F238E27FC236}">
                <a16:creationId xmlns:a16="http://schemas.microsoft.com/office/drawing/2014/main" id="{44C91B2A-583C-4332-AB93-59B4125E57ED}"/>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5CB9024-7C2D-4B36-81BA-135D9495AD5A}"/>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51" name="矩形 50">
            <a:extLst>
              <a:ext uri="{FF2B5EF4-FFF2-40B4-BE49-F238E27FC236}">
                <a16:creationId xmlns:a16="http://schemas.microsoft.com/office/drawing/2014/main" id="{3F5B1281-7131-4401-AB44-A66223991B1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62CA6B94-11FA-4E1F-A1CE-CD19048C53A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EEC7F712-B3F8-43F5-B401-C7833D437A6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1CA400F-B3C3-4CC2-8E47-0DEEC8E6E361}"/>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F4C9647D-025F-403E-AECB-AB0DECAB3EEC}"/>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7873" name="Equation" r:id="rId3" imgW="390471" imgH="419236" progId="Equation.DSMT4">
                  <p:embed/>
                </p:oleObj>
              </mc:Choice>
              <mc:Fallback>
                <p:oleObj name="Equation" r:id="rId3" imgW="390471" imgH="419236" progId="Equation.DSMT4">
                  <p:embed/>
                  <p:pic>
                    <p:nvPicPr>
                      <p:cNvPr id="0" name=""/>
                      <p:cNvPicPr/>
                      <p:nvPr/>
                    </p:nvPicPr>
                    <p:blipFill>
                      <a:blip r:embed="rId4"/>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7874" name="Equation" r:id="rId5" imgW="291960" imgH="241200" progId="Equation.DSMT4">
                  <p:embed/>
                </p:oleObj>
              </mc:Choice>
              <mc:Fallback>
                <p:oleObj name="Equation" r:id="rId5"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6"/>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7875" name="Equation" r:id="rId7" imgW="190440" imgH="228600" progId="Equation.DSMT4">
                  <p:embed/>
                </p:oleObj>
              </mc:Choice>
              <mc:Fallback>
                <p:oleObj name="Equation" r:id="rId7"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8"/>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7876" name="Equation" r:id="rId9" imgW="190440" imgH="228600" progId="Equation.DSMT4">
                  <p:embed/>
                </p:oleObj>
              </mc:Choice>
              <mc:Fallback>
                <p:oleObj name="Equation" r:id="rId9"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8"/>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7877" name="Equation" r:id="rId10" imgW="190440" imgH="228600" progId="Equation.DSMT4">
                  <p:embed/>
                </p:oleObj>
              </mc:Choice>
              <mc:Fallback>
                <p:oleObj name="Equation" r:id="rId10"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8"/>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7878" name="Equation" r:id="rId11" imgW="228600" imgH="241200" progId="Equation.DSMT4">
                  <p:embed/>
                </p:oleObj>
              </mc:Choice>
              <mc:Fallback>
                <p:oleObj name="Equation" r:id="rId11"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2"/>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7879" name="Equation" r:id="rId13" imgW="228600" imgH="241200" progId="Equation.DSMT4">
                  <p:embed/>
                </p:oleObj>
              </mc:Choice>
              <mc:Fallback>
                <p:oleObj name="Equation" r:id="rId13"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4"/>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7880" name="Equation" r:id="rId15" imgW="241200" imgH="241200" progId="Equation.DSMT4">
                  <p:embed/>
                </p:oleObj>
              </mc:Choice>
              <mc:Fallback>
                <p:oleObj name="Equation" r:id="rId15"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6"/>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7881" name="Equation" r:id="rId17" imgW="215640" imgH="241200" progId="Equation.DSMT4">
                  <p:embed/>
                </p:oleObj>
              </mc:Choice>
              <mc:Fallback>
                <p:oleObj name="Equation" r:id="rId17"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8"/>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7882" name="Equation" r:id="rId19" imgW="215640" imgH="241200" progId="Equation.DSMT4">
                  <p:embed/>
                </p:oleObj>
              </mc:Choice>
              <mc:Fallback>
                <p:oleObj name="Equation" r:id="rId19"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0"/>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7883" name="Equation" r:id="rId21" imgW="215640" imgH="241200" progId="Equation.DSMT4">
                  <p:embed/>
                </p:oleObj>
              </mc:Choice>
              <mc:Fallback>
                <p:oleObj name="Equation" r:id="rId21"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2"/>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7884" name="Equation" r:id="rId23" imgW="190440" imgH="241200" progId="Equation.DSMT4">
                  <p:embed/>
                </p:oleObj>
              </mc:Choice>
              <mc:Fallback>
                <p:oleObj name="Equation" r:id="rId23"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4"/>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7885" name="Equation" r:id="rId25" imgW="190440" imgH="241200" progId="Equation.DSMT4">
                  <p:embed/>
                </p:oleObj>
              </mc:Choice>
              <mc:Fallback>
                <p:oleObj name="Equation" r:id="rId25"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6"/>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7886" name="Equation" r:id="rId27" imgW="190440" imgH="241200" progId="Equation.DSMT4">
                  <p:embed/>
                </p:oleObj>
              </mc:Choice>
              <mc:Fallback>
                <p:oleObj name="Equation" r:id="rId27"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8"/>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7887" name="Equation" r:id="rId7" imgW="190440" imgH="228600" progId="Equation.DSMT4">
                  <p:embed/>
                </p:oleObj>
              </mc:Choice>
              <mc:Fallback>
                <p:oleObj name="Equation" r:id="rId7"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8"/>
                      <a:stretch>
                        <a:fillRect/>
                      </a:stretch>
                    </p:blipFill>
                    <p:spPr>
                      <a:xfrm>
                        <a:off x="1987815" y="2704522"/>
                        <a:ext cx="956099" cy="1147319"/>
                      </a:xfrm>
                      <a:prstGeom prst="rect">
                        <a:avLst/>
                      </a:prstGeom>
                    </p:spPr>
                  </p:pic>
                </p:oleObj>
              </mc:Fallback>
            </mc:AlternateContent>
          </a:graphicData>
        </a:graphic>
      </p:graphicFrame>
      <p:sp>
        <p:nvSpPr>
          <p:cNvPr id="73" name="矩形 72">
            <a:extLst>
              <a:ext uri="{FF2B5EF4-FFF2-40B4-BE49-F238E27FC236}">
                <a16:creationId xmlns:a16="http://schemas.microsoft.com/office/drawing/2014/main" id="{E71431A5-B674-4883-9DB9-FECEF6EA6480}"/>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75" name="图片 74">
            <a:extLst>
              <a:ext uri="{FF2B5EF4-FFF2-40B4-BE49-F238E27FC236}">
                <a16:creationId xmlns:a16="http://schemas.microsoft.com/office/drawing/2014/main" id="{F86F7D77-E13C-43C3-8F74-A51B1310276A}"/>
              </a:ext>
            </a:extLst>
          </p:cNvPr>
          <p:cNvPicPr>
            <a:picLocks noChangeAspect="1"/>
          </p:cNvPicPr>
          <p:nvPr/>
        </p:nvPicPr>
        <p:blipFill>
          <a:blip r:embed="rId2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06" name="矩形 105">
            <a:extLst>
              <a:ext uri="{FF2B5EF4-FFF2-40B4-BE49-F238E27FC236}">
                <a16:creationId xmlns:a16="http://schemas.microsoft.com/office/drawing/2014/main" id="{8C5DEB11-0A58-4714-82CC-E38799A574A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EB6739D2-7994-4835-8227-B03C4E3BC0FF}"/>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883A411E-54B4-410B-A8F5-7DB0A132A79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63D52F71-B7B9-483A-ABA5-3D2A85511AA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2" name="文本框 111">
            <a:extLst>
              <a:ext uri="{FF2B5EF4-FFF2-40B4-BE49-F238E27FC236}">
                <a16:creationId xmlns:a16="http://schemas.microsoft.com/office/drawing/2014/main" id="{AA0FA256-4A5D-41BA-B973-4307E482B678}"/>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49989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479" name="Equation" r:id="rId3" imgW="2654280" imgH="228600" progId="Equation.DSMT4">
                  <p:embed/>
                </p:oleObj>
              </mc:Choice>
              <mc:Fallback>
                <p:oleObj name="Equation" r:id="rId3"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4"/>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480" name="Equation" r:id="rId5" imgW="1002960" imgH="241200" progId="Equation.DSMT4">
                  <p:embed/>
                </p:oleObj>
              </mc:Choice>
              <mc:Fallback>
                <p:oleObj name="Equation" r:id="rId5"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6"/>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481" name="Equation" r:id="rId7" imgW="1346040" imgH="838080" progId="Equation.DSMT4">
                    <p:embed/>
                  </p:oleObj>
                </mc:Choice>
                <mc:Fallback>
                  <p:oleObj name="Equation" r:id="rId7"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8"/>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xmlns="">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a:latin typeface="Cambria Math" panose="02040503050406030204" pitchFamily="18" charset="0"/>
                        <a:ea typeface="微软雅黑" panose="020B0503020204020204" pitchFamily="34" charset="-122"/>
                        <a:cs typeface="微软雅黑" panose="020B0503020204020204" pitchFamily="34" charset="-122"/>
                      </a:rPr>
                      <m:t>|×</m:t>
                    </m:r>
                    <m:r>
                      <a:rPr lang="en-US" altLang="zh-CN">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xmlns="">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A2860754-0F84-4D79-8027-2BF48B4E2E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90CF2F44-7FEC-4C3E-98E8-769FF8DDBB08}"/>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CAEE05EE-F003-49C1-BFAE-435E150D036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B5B563E-A6E1-40A8-BB1A-648E61A3492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1CC7865-0AA1-4C32-8305-68A4F971EC98}"/>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E500E41-F290-4CFC-9C08-B809101DEEFA}"/>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60DCDA49-ACD6-4B12-8954-1A5C5612E057}"/>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8378905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1504</TotalTime>
  <Words>3273</Words>
  <Application>Microsoft Office PowerPoint</Application>
  <PresentationFormat>宽屏</PresentationFormat>
  <Paragraphs>420</Paragraphs>
  <Slides>28</Slides>
  <Notes>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45" baseType="lpstr">
      <vt:lpstr>OPPOSans B</vt:lpstr>
      <vt:lpstr>OPPOSans L</vt:lpstr>
      <vt:lpstr>OPPOSans R</vt:lpstr>
      <vt:lpstr>Times Newer Roman</vt:lpstr>
      <vt:lpstr>等线</vt:lpstr>
      <vt:lpstr>等线 Light</vt:lpstr>
      <vt:lpstr>思源黑体 CN Light</vt:lpstr>
      <vt:lpstr>思源宋体 Heavy</vt:lpstr>
      <vt:lpstr>宋体</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791</cp:revision>
  <dcterms:created xsi:type="dcterms:W3CDTF">2023-05-11T12:03:00Z</dcterms:created>
  <dcterms:modified xsi:type="dcterms:W3CDTF">2025-05-17T17:24:25Z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